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7" r:id="rId3"/>
    <p:sldId id="257" r:id="rId4"/>
    <p:sldId id="258" r:id="rId5"/>
    <p:sldId id="259" r:id="rId6"/>
    <p:sldId id="261" r:id="rId7"/>
    <p:sldId id="260" r:id="rId8"/>
    <p:sldId id="262" r:id="rId9"/>
    <p:sldId id="278" r:id="rId10"/>
    <p:sldId id="276" r:id="rId11"/>
    <p:sldId id="279" r:id="rId12"/>
    <p:sldId id="282" r:id="rId13"/>
    <p:sldId id="263" r:id="rId14"/>
    <p:sldId id="281" r:id="rId15"/>
    <p:sldId id="273" r:id="rId16"/>
    <p:sldId id="264" r:id="rId17"/>
    <p:sldId id="265" r:id="rId18"/>
    <p:sldId id="274" r:id="rId19"/>
    <p:sldId id="275" r:id="rId20"/>
    <p:sldId id="280" r:id="rId21"/>
    <p:sldId id="267" r:id="rId22"/>
    <p:sldId id="268" r:id="rId23"/>
    <p:sldId id="269" r:id="rId24"/>
    <p:sldId id="272" r:id="rId25"/>
    <p:sldId id="27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793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72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7763E-4906-4B49-8174-364168BE2B69}" type="datetimeFigureOut">
              <a:rPr lang="en-US" smtClean="0"/>
              <a:pPr/>
              <a:t>28/03/2025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9646-F1B4-4A29-89B8-486FA1AEE04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77422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7763E-4906-4B49-8174-364168BE2B69}" type="datetimeFigureOut">
              <a:rPr lang="en-US" smtClean="0"/>
              <a:pPr/>
              <a:t>28/03/2025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9646-F1B4-4A29-89B8-486FA1AEE0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3643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7763E-4906-4B49-8174-364168BE2B69}" type="datetimeFigureOut">
              <a:rPr lang="en-US" smtClean="0"/>
              <a:pPr/>
              <a:t>28/03/2025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9646-F1B4-4A29-89B8-486FA1AEE0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261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7763E-4906-4B49-8174-364168BE2B69}" type="datetimeFigureOut">
              <a:rPr lang="en-US" smtClean="0"/>
              <a:pPr/>
              <a:t>28/03/2025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9646-F1B4-4A29-89B8-486FA1AEE0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7324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7763E-4906-4B49-8174-364168BE2B69}" type="datetimeFigureOut">
              <a:rPr lang="en-US" smtClean="0"/>
              <a:pPr/>
              <a:t>28/03/2025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9646-F1B4-4A29-89B8-486FA1AEE04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37720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7763E-4906-4B49-8174-364168BE2B69}" type="datetimeFigureOut">
              <a:rPr lang="en-US" smtClean="0"/>
              <a:pPr/>
              <a:t>28/03/2025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9646-F1B4-4A29-89B8-486FA1AEE0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5646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7763E-4906-4B49-8174-364168BE2B69}" type="datetimeFigureOut">
              <a:rPr lang="en-US" smtClean="0"/>
              <a:pPr/>
              <a:t>28/03/2025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9646-F1B4-4A29-89B8-486FA1AEE0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7024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7763E-4906-4B49-8174-364168BE2B69}" type="datetimeFigureOut">
              <a:rPr lang="en-US" smtClean="0"/>
              <a:pPr/>
              <a:t>28/03/2025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9646-F1B4-4A29-89B8-486FA1AEE0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1047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7763E-4906-4B49-8174-364168BE2B69}" type="datetimeFigureOut">
              <a:rPr lang="en-US" smtClean="0"/>
              <a:pPr/>
              <a:t>28/03/2025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9646-F1B4-4A29-89B8-486FA1AEE0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5527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297763E-4906-4B49-8174-364168BE2B69}" type="datetimeFigureOut">
              <a:rPr lang="en-US" smtClean="0"/>
              <a:pPr/>
              <a:t>28/03/2025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15C9646-F1B4-4A29-89B8-486FA1AEE0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2643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7763E-4906-4B49-8174-364168BE2B69}" type="datetimeFigureOut">
              <a:rPr lang="en-US" smtClean="0"/>
              <a:pPr/>
              <a:t>28/03/2025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9646-F1B4-4A29-89B8-486FA1AEE0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5947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297763E-4906-4B49-8174-364168BE2B69}" type="datetimeFigureOut">
              <a:rPr lang="en-US" smtClean="0"/>
              <a:pPr/>
              <a:t>28/03/2025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15C9646-F1B4-4A29-89B8-486FA1AEE04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3180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79" y="758952"/>
            <a:ext cx="10924391" cy="356616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</a:rPr>
              <a:t>BÀI THAM LUẬN</a:t>
            </a:r>
            <a:br>
              <a:rPr lang="en-US" sz="4000" dirty="0">
                <a:solidFill>
                  <a:srgbClr val="002060"/>
                </a:solidFill>
              </a:rPr>
            </a:br>
            <a:r>
              <a:rPr lang="en-US" sz="4000" b="1" dirty="0" err="1">
                <a:solidFill>
                  <a:srgbClr val="002060"/>
                </a:solidFill>
              </a:rPr>
              <a:t>Định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hướng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phát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triển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br>
              <a:rPr lang="en-US" sz="4000" b="1" dirty="0">
                <a:solidFill>
                  <a:srgbClr val="002060"/>
                </a:solidFill>
              </a:rPr>
            </a:br>
            <a:r>
              <a:rPr lang="en-US" sz="4000" b="1" dirty="0" err="1">
                <a:solidFill>
                  <a:srgbClr val="002060"/>
                </a:solidFill>
              </a:rPr>
              <a:t>Khoa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Nội</a:t>
            </a:r>
            <a:r>
              <a:rPr lang="en-US" sz="4000" b="1" dirty="0">
                <a:solidFill>
                  <a:srgbClr val="002060"/>
                </a:solidFill>
              </a:rPr>
              <a:t> III - </a:t>
            </a:r>
            <a:r>
              <a:rPr lang="en-US" sz="4000" b="1" dirty="0" err="1">
                <a:solidFill>
                  <a:srgbClr val="002060"/>
                </a:solidFill>
              </a:rPr>
              <a:t>Bệnh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viện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Phổi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Đà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Nẵng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31180" y="4758204"/>
            <a:ext cx="6190491" cy="164592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cap="none" dirty="0">
                <a:solidFill>
                  <a:schemeClr val="bg2">
                    <a:lumMod val="25000"/>
                  </a:schemeClr>
                </a:solidFill>
              </a:rPr>
              <a:t>Bs. </a:t>
            </a:r>
            <a:r>
              <a:rPr lang="en-US" sz="2400" i="1" cap="none" dirty="0" err="1">
                <a:solidFill>
                  <a:schemeClr val="bg2">
                    <a:lumMod val="25000"/>
                  </a:schemeClr>
                </a:solidFill>
              </a:rPr>
              <a:t>Nguyễn</a:t>
            </a:r>
            <a:r>
              <a:rPr lang="en-US" sz="2400" i="1" cap="non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i="1" cap="none" dirty="0" err="1">
                <a:solidFill>
                  <a:schemeClr val="bg2">
                    <a:lumMod val="25000"/>
                  </a:schemeClr>
                </a:solidFill>
              </a:rPr>
              <a:t>Thị</a:t>
            </a:r>
            <a:r>
              <a:rPr lang="en-US" sz="2400" i="1" cap="non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i="1" cap="none" dirty="0" err="1">
                <a:solidFill>
                  <a:schemeClr val="bg2">
                    <a:lumMod val="25000"/>
                  </a:schemeClr>
                </a:solidFill>
              </a:rPr>
              <a:t>Thùy</a:t>
            </a:r>
            <a:r>
              <a:rPr lang="en-US" sz="2400" i="1" cap="non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i="1" cap="none" dirty="0" err="1">
                <a:solidFill>
                  <a:schemeClr val="bg2">
                    <a:lumMod val="25000"/>
                  </a:schemeClr>
                </a:solidFill>
              </a:rPr>
              <a:t>Dương</a:t>
            </a:r>
            <a:endParaRPr lang="en-US" sz="2400" i="1" cap="none" dirty="0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cap="none" dirty="0">
                <a:solidFill>
                  <a:schemeClr val="bg2">
                    <a:lumMod val="25000"/>
                  </a:schemeClr>
                </a:solidFill>
              </a:rPr>
              <a:t>Khoa </a:t>
            </a:r>
            <a:r>
              <a:rPr lang="en-US" sz="2400" i="1" cap="none" dirty="0" err="1">
                <a:solidFill>
                  <a:schemeClr val="bg2">
                    <a:lumMod val="25000"/>
                  </a:schemeClr>
                </a:solidFill>
              </a:rPr>
              <a:t>Nội</a:t>
            </a:r>
            <a:r>
              <a:rPr lang="en-US" sz="2400" i="1" cap="none" dirty="0">
                <a:solidFill>
                  <a:schemeClr val="bg2">
                    <a:lumMod val="25000"/>
                  </a:schemeClr>
                </a:solidFill>
              </a:rPr>
              <a:t> III – </a:t>
            </a:r>
            <a:r>
              <a:rPr lang="en-US" sz="2400" i="1" cap="none" dirty="0" err="1">
                <a:solidFill>
                  <a:schemeClr val="bg2">
                    <a:lumMod val="25000"/>
                  </a:schemeClr>
                </a:solidFill>
              </a:rPr>
              <a:t>Bệnh</a:t>
            </a:r>
            <a:r>
              <a:rPr lang="en-US" sz="2400" i="1" cap="non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i="1" cap="none" dirty="0" err="1">
                <a:solidFill>
                  <a:schemeClr val="bg2">
                    <a:lumMod val="25000"/>
                  </a:schemeClr>
                </a:solidFill>
              </a:rPr>
              <a:t>viện</a:t>
            </a:r>
            <a:r>
              <a:rPr lang="en-US" sz="2400" i="1" cap="non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i="1" cap="none" dirty="0" err="1">
                <a:solidFill>
                  <a:schemeClr val="bg2">
                    <a:lumMod val="25000"/>
                  </a:schemeClr>
                </a:solidFill>
              </a:rPr>
              <a:t>Phổi</a:t>
            </a:r>
            <a:r>
              <a:rPr lang="en-US" sz="2400" i="1" cap="non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i="1" cap="none" dirty="0" err="1">
                <a:solidFill>
                  <a:schemeClr val="bg2">
                    <a:lumMod val="25000"/>
                  </a:schemeClr>
                </a:solidFill>
              </a:rPr>
              <a:t>Đà</a:t>
            </a:r>
            <a:r>
              <a:rPr lang="en-US" sz="2400" i="1" cap="non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i="1" cap="none" dirty="0" err="1">
                <a:solidFill>
                  <a:schemeClr val="bg2">
                    <a:lumMod val="25000"/>
                  </a:schemeClr>
                </a:solidFill>
              </a:rPr>
              <a:t>Nẵng</a:t>
            </a:r>
            <a:endParaRPr lang="en-US" sz="2400" i="1" cap="none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2708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525" y="201762"/>
            <a:ext cx="5209252" cy="814742"/>
          </a:xfrm>
        </p:spPr>
        <p:txBody>
          <a:bodyPr>
            <a:normAutofit/>
          </a:bodyPr>
          <a:lstStyle/>
          <a:p>
            <a:pPr lvl="0"/>
            <a:r>
              <a:rPr lang="en-US" sz="3600" dirty="0"/>
              <a:t>4.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đạt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967" y="1072257"/>
            <a:ext cx="5920033" cy="4002587"/>
          </a:xfrm>
        </p:spPr>
        <p:txBody>
          <a:bodyPr>
            <a:noAutofit/>
          </a:bodyPr>
          <a:lstStyle/>
          <a:p>
            <a:pPr marL="201168" lvl="1" indent="0" algn="just">
              <a:lnSpc>
                <a:spcPct val="150000"/>
              </a:lnSpc>
              <a:buNone/>
            </a:pP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chuyên</a:t>
            </a:r>
            <a:r>
              <a:rPr lang="en-US" sz="2400" b="1" dirty="0"/>
              <a:t> </a:t>
            </a:r>
            <a:r>
              <a:rPr lang="en-US" sz="2400" b="1" dirty="0" err="1"/>
              <a:t>môn</a:t>
            </a:r>
            <a:endParaRPr lang="en-US" sz="2400" dirty="0"/>
          </a:p>
          <a:p>
            <a:pPr lvl="0" algn="just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 err="1"/>
              <a:t>Quản</a:t>
            </a:r>
            <a:r>
              <a:rPr lang="en-US" sz="2400" dirty="0"/>
              <a:t> </a:t>
            </a:r>
            <a:r>
              <a:rPr lang="en-US" sz="2400" dirty="0" err="1"/>
              <a:t>lý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hiệu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khoảng</a:t>
            </a:r>
            <a:r>
              <a:rPr lang="en-US" sz="2400" dirty="0"/>
              <a:t> 300 BN/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mắc</a:t>
            </a:r>
            <a:r>
              <a:rPr lang="en-US" sz="2400" dirty="0"/>
              <a:t> Hen – COPD </a:t>
            </a:r>
            <a:r>
              <a:rPr lang="en-US" sz="2400" dirty="0" err="1"/>
              <a:t>tại</a:t>
            </a:r>
            <a:r>
              <a:rPr lang="en-US" sz="2400" dirty="0"/>
              <a:t> PK </a:t>
            </a:r>
            <a:r>
              <a:rPr lang="en-US" sz="2400" dirty="0" err="1"/>
              <a:t>ngoại</a:t>
            </a:r>
            <a:r>
              <a:rPr lang="en-US" sz="2400" dirty="0"/>
              <a:t> </a:t>
            </a:r>
            <a:r>
              <a:rPr lang="en-US" sz="2400" dirty="0" err="1"/>
              <a:t>trú</a:t>
            </a:r>
            <a:r>
              <a:rPr lang="en-US" sz="2400" dirty="0"/>
              <a:t>;</a:t>
            </a:r>
          </a:p>
          <a:p>
            <a:pPr lvl="0" algn="just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cực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hướng</a:t>
            </a:r>
            <a:r>
              <a:rPr lang="en-US" sz="2400" dirty="0"/>
              <a:t> </a:t>
            </a:r>
            <a:r>
              <a:rPr lang="en-US" sz="2400" dirty="0" err="1"/>
              <a:t>dẫn</a:t>
            </a:r>
            <a:r>
              <a:rPr lang="en-US" sz="2400" dirty="0"/>
              <a:t>, </a:t>
            </a:r>
            <a:r>
              <a:rPr lang="en-US" sz="2400" dirty="0" err="1"/>
              <a:t>tập</a:t>
            </a:r>
            <a:r>
              <a:rPr lang="en-US" sz="2400" dirty="0"/>
              <a:t> VLTL-PHCN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tại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khoa </a:t>
            </a:r>
            <a:r>
              <a:rPr lang="en-US" sz="2400" dirty="0" err="1"/>
              <a:t>phòng</a:t>
            </a:r>
            <a:r>
              <a:rPr lang="en-US" sz="2400" dirty="0"/>
              <a:t>.</a:t>
            </a:r>
          </a:p>
          <a:p>
            <a:pPr algn="just">
              <a:lnSpc>
                <a:spcPct val="150000"/>
              </a:lnSpc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9F9E5F5-A4A4-459F-8EB3-F8AD40F687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0326" t="33424" b="20000"/>
          <a:stretch/>
        </p:blipFill>
        <p:spPr>
          <a:xfrm>
            <a:off x="8695372" y="4925003"/>
            <a:ext cx="3496628" cy="19635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DF6A23-9CD0-4D63-A3FE-D8B75624C1F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28386" y="3999281"/>
            <a:ext cx="2166986" cy="28893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024BA9-A785-4D82-B592-575118ACFBF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28385" y="1072257"/>
            <a:ext cx="2166987" cy="2889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70608A1-9DBC-4C82-9AA1-387D34B86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5372" y="2923702"/>
            <a:ext cx="3496628" cy="19635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F324EF5-431D-4E6B-A3A4-F4C89475B7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27217" b="27560"/>
          <a:stretch/>
        </p:blipFill>
        <p:spPr>
          <a:xfrm>
            <a:off x="8695370" y="815309"/>
            <a:ext cx="3496629" cy="21083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3C803E5-E486-402D-88F8-8DB01373FD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8560" y="3961573"/>
            <a:ext cx="1947237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9437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097" y="-217602"/>
            <a:ext cx="10058400" cy="1450757"/>
          </a:xfrm>
        </p:spPr>
        <p:txBody>
          <a:bodyPr>
            <a:normAutofit/>
          </a:bodyPr>
          <a:lstStyle/>
          <a:p>
            <a:pPr lvl="0"/>
            <a:r>
              <a:rPr lang="en-US" sz="3600" dirty="0"/>
              <a:t>4.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đạt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097" y="1866506"/>
            <a:ext cx="5156462" cy="4002587"/>
          </a:xfrm>
        </p:spPr>
        <p:txBody>
          <a:bodyPr>
            <a:noAutofit/>
          </a:bodyPr>
          <a:lstStyle/>
          <a:p>
            <a:pPr marL="201168" lvl="1" indent="0" algn="just">
              <a:lnSpc>
                <a:spcPct val="150000"/>
              </a:lnSpc>
              <a:buNone/>
            </a:pP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chuyên</a:t>
            </a:r>
            <a:r>
              <a:rPr lang="en-US" sz="2400" b="1" dirty="0"/>
              <a:t> </a:t>
            </a:r>
            <a:r>
              <a:rPr lang="en-US" sz="2400" b="1" dirty="0" err="1"/>
              <a:t>môn</a:t>
            </a:r>
            <a:endParaRPr lang="en-US" sz="2400" dirty="0"/>
          </a:p>
          <a:p>
            <a:pPr lvl="0" algn="just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 err="1"/>
              <a:t>Đo</a:t>
            </a:r>
            <a:r>
              <a:rPr lang="en-US" sz="2400" dirty="0"/>
              <a:t> CNHH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nội</a:t>
            </a:r>
            <a:r>
              <a:rPr lang="en-US" sz="2400" dirty="0"/>
              <a:t>, </a:t>
            </a:r>
            <a:r>
              <a:rPr lang="en-US" sz="2400" dirty="0" err="1"/>
              <a:t>ngoại</a:t>
            </a:r>
            <a:r>
              <a:rPr lang="en-US" sz="2400" dirty="0"/>
              <a:t> </a:t>
            </a:r>
            <a:r>
              <a:rPr lang="en-US" sz="2400" dirty="0" err="1"/>
              <a:t>trú</a:t>
            </a:r>
            <a:r>
              <a:rPr lang="en-US" sz="2400" dirty="0"/>
              <a:t>,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toàn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phố</a:t>
            </a:r>
            <a:r>
              <a:rPr lang="en-US" sz="2400" dirty="0"/>
              <a:t> </a:t>
            </a:r>
            <a:r>
              <a:rPr lang="en-US" sz="2400" dirty="0" err="1"/>
              <a:t>Đà</a:t>
            </a:r>
            <a:r>
              <a:rPr lang="en-US" sz="2400" dirty="0"/>
              <a:t> </a:t>
            </a:r>
            <a:r>
              <a:rPr lang="en-US" sz="2400" dirty="0" err="1"/>
              <a:t>Nẵng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khám</a:t>
            </a:r>
            <a:r>
              <a:rPr lang="en-US" sz="2400" dirty="0"/>
              <a:t> </a:t>
            </a:r>
            <a:r>
              <a:rPr lang="en-US" sz="2400" dirty="0" err="1"/>
              <a:t>sàng</a:t>
            </a:r>
            <a:r>
              <a:rPr lang="en-US" sz="2400" dirty="0"/>
              <a:t> </a:t>
            </a:r>
            <a:r>
              <a:rPr lang="en-US" sz="2400" dirty="0" err="1"/>
              <a:t>lọc</a:t>
            </a:r>
            <a:r>
              <a:rPr lang="en-US" sz="2400" dirty="0"/>
              <a:t> </a:t>
            </a:r>
            <a:r>
              <a:rPr lang="en-US" sz="2400" dirty="0" err="1"/>
              <a:t>cộng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,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ng</a:t>
            </a:r>
            <a:r>
              <a:rPr lang="vi-VN" sz="2400" dirty="0"/>
              <a:t>ư</a:t>
            </a:r>
            <a:r>
              <a:rPr lang="en-US" sz="2400" dirty="0" err="1"/>
              <a:t>ời</a:t>
            </a:r>
            <a:r>
              <a:rPr lang="en-US" sz="2400" dirty="0"/>
              <a:t> </a:t>
            </a:r>
            <a:r>
              <a:rPr lang="en-US" sz="2400" dirty="0" err="1"/>
              <a:t>mắc</a:t>
            </a:r>
            <a:r>
              <a:rPr lang="en-US" sz="2400" dirty="0"/>
              <a:t> Hen – COPD </a:t>
            </a:r>
            <a:r>
              <a:rPr lang="en-US" sz="2400" dirty="0" err="1"/>
              <a:t>để</a:t>
            </a:r>
            <a:r>
              <a:rPr lang="en-US" sz="2400" dirty="0"/>
              <a:t> đ</a:t>
            </a:r>
            <a:r>
              <a:rPr lang="vi-VN" sz="2400" dirty="0"/>
              <a:t>ư</a:t>
            </a:r>
            <a:r>
              <a:rPr lang="en-US" sz="2400" dirty="0"/>
              <a:t>a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quản</a:t>
            </a:r>
            <a:r>
              <a:rPr lang="en-US" sz="2400" dirty="0"/>
              <a:t> </a:t>
            </a:r>
            <a:r>
              <a:rPr lang="en-US" sz="2400" dirty="0" err="1"/>
              <a:t>lý</a:t>
            </a:r>
            <a:r>
              <a:rPr lang="en-US" sz="2400" dirty="0"/>
              <a:t>;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6D6E02-25A2-4BA9-88E3-5AF48856A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00" t="14596" r="7822" b="16872"/>
          <a:stretch/>
        </p:blipFill>
        <p:spPr>
          <a:xfrm>
            <a:off x="7887092" y="3949830"/>
            <a:ext cx="4304907" cy="2648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48AEECA-00FE-47E7-B37C-250D491B12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70"/>
          <a:stretch/>
        </p:blipFill>
        <p:spPr>
          <a:xfrm>
            <a:off x="7887093" y="942680"/>
            <a:ext cx="4304907" cy="27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9426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097" y="-217602"/>
            <a:ext cx="10058400" cy="1450757"/>
          </a:xfrm>
        </p:spPr>
        <p:txBody>
          <a:bodyPr>
            <a:normAutofit/>
          </a:bodyPr>
          <a:lstStyle/>
          <a:p>
            <a:pPr lvl="0"/>
            <a:r>
              <a:rPr lang="en-US" sz="3600" dirty="0"/>
              <a:t>4.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đạt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096" y="1866506"/>
            <a:ext cx="7475457" cy="4002587"/>
          </a:xfrm>
        </p:spPr>
        <p:txBody>
          <a:bodyPr>
            <a:noAutofit/>
          </a:bodyPr>
          <a:lstStyle/>
          <a:p>
            <a:pPr marL="201168" lvl="1" indent="0" algn="just">
              <a:lnSpc>
                <a:spcPct val="150000"/>
              </a:lnSpc>
              <a:buNone/>
            </a:pP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đào</a:t>
            </a:r>
            <a:r>
              <a:rPr lang="en-US" sz="2400" b="1" dirty="0"/>
              <a:t> </a:t>
            </a:r>
            <a:r>
              <a:rPr lang="en-US" sz="2400" b="1" dirty="0" err="1"/>
              <a:t>tạo</a:t>
            </a:r>
            <a:endParaRPr lang="en-US" sz="2400" dirty="0"/>
          </a:p>
          <a:p>
            <a:pPr lvl="0" algn="just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NVYT đ</a:t>
            </a:r>
            <a:r>
              <a:rPr lang="vi-VN" sz="2400" dirty="0"/>
              <a:t>ư</a:t>
            </a:r>
            <a:r>
              <a:rPr lang="en-US" sz="2400" dirty="0" err="1"/>
              <a:t>ợc</a:t>
            </a:r>
            <a:r>
              <a:rPr lang="en-US" sz="2400" dirty="0"/>
              <a:t> </a:t>
            </a:r>
            <a:r>
              <a:rPr lang="en-US" sz="2400" dirty="0" err="1"/>
              <a:t>đào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đại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,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khoá</a:t>
            </a:r>
            <a:r>
              <a:rPr lang="en-US" sz="2400" dirty="0"/>
              <a:t> </a:t>
            </a:r>
            <a:r>
              <a:rPr lang="en-US" sz="2400" dirty="0" err="1"/>
              <a:t>ngắn</a:t>
            </a:r>
            <a:r>
              <a:rPr lang="en-US" sz="2400" dirty="0"/>
              <a:t> –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hạn</a:t>
            </a:r>
            <a:r>
              <a:rPr lang="en-US" sz="2400" dirty="0"/>
              <a:t>,</a:t>
            </a:r>
          </a:p>
          <a:p>
            <a:pPr lvl="0" algn="just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đào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,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huấn</a:t>
            </a:r>
            <a:r>
              <a:rPr lang="en-US" sz="2400" dirty="0"/>
              <a:t>, </a:t>
            </a:r>
            <a:r>
              <a:rPr lang="en-US" sz="2400" dirty="0" err="1"/>
              <a:t>giám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CBYT </a:t>
            </a:r>
            <a:r>
              <a:rPr lang="en-US" sz="2400" dirty="0" err="1"/>
              <a:t>tuyến</a:t>
            </a:r>
            <a:r>
              <a:rPr lang="en-US" sz="2400" dirty="0"/>
              <a:t> </a:t>
            </a:r>
            <a:r>
              <a:rPr lang="en-US" sz="2400" dirty="0" err="1"/>
              <a:t>quận</a:t>
            </a:r>
            <a:r>
              <a:rPr lang="en-US" sz="2400" dirty="0"/>
              <a:t> </a:t>
            </a:r>
            <a:r>
              <a:rPr lang="en-US" sz="2400" dirty="0" err="1"/>
              <a:t>huyện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ch</a:t>
            </a:r>
            <a:r>
              <a:rPr lang="vi-VN" sz="2400" dirty="0"/>
              <a:t>ư</a:t>
            </a:r>
            <a:r>
              <a:rPr lang="en-US" sz="2400" dirty="0" err="1"/>
              <a:t>ơng</a:t>
            </a:r>
            <a:r>
              <a:rPr lang="en-US" sz="2400" dirty="0"/>
              <a:t> </a:t>
            </a:r>
            <a:r>
              <a:rPr lang="en-US" sz="2400" dirty="0" err="1"/>
              <a:t>trình</a:t>
            </a:r>
            <a:r>
              <a:rPr lang="en-US" sz="2400" dirty="0"/>
              <a:t> </a:t>
            </a:r>
            <a:r>
              <a:rPr lang="en-US" sz="2400" dirty="0" err="1"/>
              <a:t>phòng</a:t>
            </a:r>
            <a:r>
              <a:rPr lang="en-US" sz="2400" dirty="0"/>
              <a:t> </a:t>
            </a:r>
            <a:r>
              <a:rPr lang="en-US" sz="2400" dirty="0" err="1"/>
              <a:t>chống</a:t>
            </a:r>
            <a:r>
              <a:rPr lang="en-US" sz="2400" dirty="0"/>
              <a:t> Hen - COPD</a:t>
            </a:r>
          </a:p>
          <a:p>
            <a:pPr lvl="0" algn="just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 err="1"/>
              <a:t>Là</a:t>
            </a:r>
            <a:r>
              <a:rPr lang="en-US" sz="2400" dirty="0"/>
              <a:t> n</a:t>
            </a:r>
            <a:r>
              <a:rPr lang="vi-VN" sz="2400" dirty="0"/>
              <a:t>ơ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viên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tr</a:t>
            </a:r>
            <a:r>
              <a:rPr lang="vi-VN" sz="2400" dirty="0"/>
              <a:t>ư</a:t>
            </a:r>
            <a:r>
              <a:rPr lang="en-US" sz="2400" dirty="0" err="1"/>
              <a:t>ờng</a:t>
            </a:r>
            <a:r>
              <a:rPr lang="en-US" sz="2400" dirty="0"/>
              <a:t> Y – d</a:t>
            </a:r>
            <a:r>
              <a:rPr lang="vi-VN" sz="2400" dirty="0"/>
              <a:t>ư</a:t>
            </a:r>
            <a:r>
              <a:rPr lang="en-US" sz="2400" dirty="0" err="1"/>
              <a:t>ợc</a:t>
            </a:r>
            <a:endParaRPr lang="en-US" sz="2400" dirty="0"/>
          </a:p>
          <a:p>
            <a:pPr lvl="0" algn="just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v"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81E770-72A6-4745-AC48-3F41B0040B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95" t="41375" r="-595" b="19038"/>
          <a:stretch/>
        </p:blipFill>
        <p:spPr>
          <a:xfrm>
            <a:off x="8780437" y="3751868"/>
            <a:ext cx="3166467" cy="2714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3153187-88EB-42A4-B159-5C86C96F67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42488"/>
          <a:stretch/>
        </p:blipFill>
        <p:spPr>
          <a:xfrm>
            <a:off x="8780437" y="1320241"/>
            <a:ext cx="3078483" cy="234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0497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160" y="1982456"/>
            <a:ext cx="5001863" cy="3990329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đoàn</a:t>
            </a:r>
            <a:r>
              <a:rPr lang="en-US" sz="2400" b="1" dirty="0"/>
              <a:t> </a:t>
            </a:r>
            <a:r>
              <a:rPr lang="en-US" sz="2400" b="1" dirty="0" err="1"/>
              <a:t>thể</a:t>
            </a:r>
            <a:r>
              <a:rPr lang="en-US" sz="2400" b="1" dirty="0"/>
              <a:t>:</a:t>
            </a:r>
            <a:endParaRPr lang="en-US" sz="2400" dirty="0"/>
          </a:p>
          <a:p>
            <a:pPr algn="just">
              <a:lnSpc>
                <a:spcPct val="150000"/>
              </a:lnSpc>
            </a:pP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đoàn</a:t>
            </a:r>
            <a:r>
              <a:rPr lang="en-US" sz="2400" dirty="0"/>
              <a:t> </a:t>
            </a:r>
            <a:r>
              <a:rPr lang="en-US" sz="2400" dirty="0" err="1"/>
              <a:t>viên</a:t>
            </a:r>
            <a:r>
              <a:rPr lang="en-US" sz="2400" dirty="0"/>
              <a:t> </a:t>
            </a:r>
            <a:r>
              <a:rPr lang="en-US" sz="2400" dirty="0" err="1"/>
              <a:t>thanh</a:t>
            </a:r>
            <a:r>
              <a:rPr lang="en-US" sz="2400" dirty="0"/>
              <a:t> </a:t>
            </a:r>
            <a:r>
              <a:rPr lang="en-US" sz="2400" dirty="0" err="1"/>
              <a:t>niên</a:t>
            </a:r>
            <a:r>
              <a:rPr lang="en-US" sz="2400" dirty="0"/>
              <a:t>,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đoàn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đầy</a:t>
            </a:r>
            <a:r>
              <a:rPr lang="en-US" sz="2400" dirty="0"/>
              <a:t> </a:t>
            </a:r>
            <a:r>
              <a:rPr lang="en-US" sz="2400" dirty="0" err="1"/>
              <a:t>đủ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cực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, </a:t>
            </a:r>
            <a:r>
              <a:rPr lang="en-US" sz="2400" dirty="0" err="1"/>
              <a:t>phong</a:t>
            </a:r>
            <a:r>
              <a:rPr lang="en-US" sz="2400" dirty="0"/>
              <a:t> </a:t>
            </a:r>
            <a:r>
              <a:rPr lang="en-US" sz="2400" dirty="0" err="1"/>
              <a:t>trào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văn</a:t>
            </a:r>
            <a:r>
              <a:rPr lang="en-US" sz="2400" dirty="0"/>
              <a:t> </a:t>
            </a:r>
            <a:r>
              <a:rPr lang="en-US" sz="2400" dirty="0" err="1"/>
              <a:t>nghệ</a:t>
            </a:r>
            <a:r>
              <a:rPr lang="en-US" sz="2400" dirty="0"/>
              <a:t>,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thao</a:t>
            </a:r>
            <a:r>
              <a:rPr lang="en-US" sz="2400" dirty="0"/>
              <a:t>, </a:t>
            </a:r>
            <a:r>
              <a:rPr lang="en-US" sz="2400" dirty="0" err="1"/>
              <a:t>hiến</a:t>
            </a:r>
            <a:r>
              <a:rPr lang="en-US" sz="2400" dirty="0"/>
              <a:t> </a:t>
            </a:r>
            <a:r>
              <a:rPr lang="en-US" sz="2400" dirty="0" err="1"/>
              <a:t>máu</a:t>
            </a:r>
            <a:r>
              <a:rPr lang="en-US" sz="2400" dirty="0"/>
              <a:t> </a:t>
            </a:r>
            <a:r>
              <a:rPr lang="en-US" sz="2400" dirty="0" err="1"/>
              <a:t>tình</a:t>
            </a:r>
            <a:r>
              <a:rPr lang="en-US" sz="2400" dirty="0"/>
              <a:t> </a:t>
            </a:r>
            <a:r>
              <a:rPr lang="en-US" sz="2400" dirty="0" err="1"/>
              <a:t>nguyện</a:t>
            </a:r>
            <a:r>
              <a:rPr lang="en-US" sz="2400" dirty="0"/>
              <a:t>, </a:t>
            </a:r>
            <a:r>
              <a:rPr lang="en-US" sz="2400" dirty="0" err="1"/>
              <a:t>khám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thiện</a:t>
            </a:r>
            <a:r>
              <a:rPr lang="en-US" sz="2400" dirty="0"/>
              <a:t>…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61988" y="-382701"/>
            <a:ext cx="10058400" cy="1450757"/>
          </a:xfrm>
        </p:spPr>
        <p:txBody>
          <a:bodyPr>
            <a:normAutofit/>
          </a:bodyPr>
          <a:lstStyle/>
          <a:p>
            <a:pPr lvl="0"/>
            <a:r>
              <a:rPr lang="en-US" sz="3600" dirty="0"/>
              <a:t>4.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đạt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43A3DD1-C8DF-4618-8934-D287B5D04DA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69395" y="3977620"/>
            <a:ext cx="2011445" cy="26819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E1E77F6-DDAC-4D2B-A449-43C0E220A5F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7175325" y="4943988"/>
            <a:ext cx="2507528" cy="15410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1745876-8631-4404-9577-8CFD027B34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1955" t="28907" r="9981" b="6529"/>
          <a:stretch/>
        </p:blipFill>
        <p:spPr>
          <a:xfrm>
            <a:off x="7175325" y="1421091"/>
            <a:ext cx="2636454" cy="16779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9374DC8-293B-466B-9185-5DBB37365D3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69395" y="1352746"/>
            <a:ext cx="2011445" cy="247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4206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CB1B42-E8E5-4AD3-AD7F-3FA068B3B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630" y="273377"/>
            <a:ext cx="9949049" cy="1463983"/>
          </a:xfrm>
        </p:spPr>
        <p:txBody>
          <a:bodyPr>
            <a:normAutofit/>
          </a:bodyPr>
          <a:lstStyle/>
          <a:p>
            <a:r>
              <a:rPr lang="en-US" sz="3600" dirty="0" err="1"/>
              <a:t>Tồn</a:t>
            </a:r>
            <a:r>
              <a:rPr lang="en-US" sz="3600" dirty="0"/>
              <a:t> </a:t>
            </a:r>
            <a:r>
              <a:rPr lang="en-US" sz="3600" dirty="0" err="1"/>
              <a:t>tại</a:t>
            </a:r>
            <a:r>
              <a:rPr lang="en-US" sz="3600" dirty="0"/>
              <a:t>, </a:t>
            </a:r>
            <a:r>
              <a:rPr lang="en-US" sz="3600" dirty="0" err="1"/>
              <a:t>hạn</a:t>
            </a:r>
            <a:r>
              <a:rPr lang="en-US" sz="3600" dirty="0"/>
              <a:t> </a:t>
            </a:r>
            <a:r>
              <a:rPr lang="en-US" sz="3600" dirty="0" err="1"/>
              <a:t>chế</a:t>
            </a:r>
            <a:r>
              <a:rPr lang="en-US" sz="3600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0886C9-3E03-4F22-919D-A41DF0CEF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070" y="1819373"/>
            <a:ext cx="10005610" cy="404972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/>
              <a:t>Nguồn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lực</a:t>
            </a:r>
            <a:r>
              <a:rPr lang="en-US" sz="2400" dirty="0"/>
              <a:t> </a:t>
            </a:r>
            <a:r>
              <a:rPr lang="en-US" sz="2400" dirty="0" err="1"/>
              <a:t>mỏng</a:t>
            </a:r>
            <a:r>
              <a:rPr lang="en-US" sz="2400" dirty="0"/>
              <a:t>, </a:t>
            </a:r>
            <a:r>
              <a:rPr lang="en-US" sz="2400" dirty="0" err="1"/>
              <a:t>trẻ</a:t>
            </a:r>
            <a:r>
              <a:rPr lang="en-US" sz="2400" dirty="0"/>
              <a:t>, </a:t>
            </a:r>
            <a:r>
              <a:rPr lang="en-US" sz="2400" dirty="0" err="1"/>
              <a:t>ch</a:t>
            </a:r>
            <a:r>
              <a:rPr lang="vi-VN" sz="2400" dirty="0"/>
              <a:t>ư</a:t>
            </a:r>
            <a:r>
              <a:rPr lang="en-US" sz="2400" dirty="0"/>
              <a:t>a đ</a:t>
            </a:r>
            <a:r>
              <a:rPr lang="vi-VN" sz="2400" dirty="0"/>
              <a:t>ư</a:t>
            </a:r>
            <a:r>
              <a:rPr lang="en-US" sz="2400" dirty="0" err="1"/>
              <a:t>ợc</a:t>
            </a:r>
            <a:r>
              <a:rPr lang="en-US" sz="2400" dirty="0"/>
              <a:t> </a:t>
            </a:r>
            <a:r>
              <a:rPr lang="en-US" sz="2400" dirty="0" err="1"/>
              <a:t>đào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chuyên</a:t>
            </a:r>
            <a:r>
              <a:rPr lang="en-US" sz="2400" dirty="0"/>
              <a:t> </a:t>
            </a:r>
            <a:r>
              <a:rPr lang="en-US" sz="2400" dirty="0" err="1"/>
              <a:t>sâu</a:t>
            </a:r>
            <a:r>
              <a:rPr lang="en-US" sz="2400" dirty="0"/>
              <a:t>, </a:t>
            </a:r>
            <a:r>
              <a:rPr lang="en-US" sz="2400" dirty="0" err="1"/>
              <a:t>dẫn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khó</a:t>
            </a:r>
            <a:r>
              <a:rPr lang="en-US" sz="2400" dirty="0"/>
              <a:t> </a:t>
            </a:r>
            <a:r>
              <a:rPr lang="en-US" sz="2400" dirty="0" err="1"/>
              <a:t>khăn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bổ</a:t>
            </a:r>
            <a:r>
              <a:rPr lang="en-US" sz="2400" dirty="0"/>
              <a:t> </a:t>
            </a:r>
            <a:r>
              <a:rPr lang="en-US" sz="2400" dirty="0" err="1"/>
              <a:t>nhiệm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Khoa </a:t>
            </a:r>
            <a:r>
              <a:rPr lang="en-US" sz="2400" dirty="0" err="1"/>
              <a:t>Nội</a:t>
            </a:r>
            <a:r>
              <a:rPr lang="en-US" sz="2400" dirty="0"/>
              <a:t> III </a:t>
            </a:r>
            <a:r>
              <a:rPr lang="en-US" sz="2400" dirty="0" err="1"/>
              <a:t>chỉ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trình</a:t>
            </a:r>
            <a:r>
              <a:rPr lang="en-US" sz="2400" dirty="0"/>
              <a:t> </a:t>
            </a:r>
            <a:r>
              <a:rPr lang="en-US" sz="2400" dirty="0" err="1"/>
              <a:t>bày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chuyên</a:t>
            </a:r>
            <a:r>
              <a:rPr lang="en-US" sz="2400" dirty="0"/>
              <a:t> </a:t>
            </a:r>
            <a:r>
              <a:rPr lang="en-US" sz="2400" dirty="0" err="1"/>
              <a:t>đề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buổi</a:t>
            </a:r>
            <a:r>
              <a:rPr lang="en-US" sz="2400" dirty="0"/>
              <a:t> SHKH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lý</a:t>
            </a:r>
            <a:r>
              <a:rPr lang="en-US" sz="2400" dirty="0"/>
              <a:t> Hen – COPD,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NCKH.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giới</a:t>
            </a:r>
            <a:r>
              <a:rPr lang="en-US" sz="2400" dirty="0"/>
              <a:t> </a:t>
            </a:r>
            <a:r>
              <a:rPr lang="en-US" sz="2400" dirty="0" err="1"/>
              <a:t>thiệu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ưu</a:t>
            </a:r>
            <a:r>
              <a:rPr lang="en-US" sz="2400" dirty="0"/>
              <a:t> </a:t>
            </a:r>
            <a:r>
              <a:rPr lang="en-US" sz="2400" dirty="0" err="1"/>
              <a:t>tú</a:t>
            </a:r>
            <a:r>
              <a:rPr lang="en-US" sz="2400" dirty="0"/>
              <a:t> </a:t>
            </a:r>
            <a:r>
              <a:rPr lang="en-US" sz="2400" dirty="0" err="1"/>
              <a:t>đứng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ngũ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Đảng</a:t>
            </a:r>
            <a:r>
              <a:rPr lang="en-US" sz="2400" dirty="0"/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95469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45017" y="308343"/>
            <a:ext cx="2026896" cy="27025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8389" y="6360940"/>
            <a:ext cx="4535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Một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số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hoạt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động</a:t>
            </a:r>
            <a:r>
              <a:rPr lang="en-US" sz="2400" dirty="0">
                <a:solidFill>
                  <a:schemeClr val="bg1"/>
                </a:solidFill>
              </a:rPr>
              <a:t> khoa </a:t>
            </a:r>
            <a:r>
              <a:rPr lang="en-US" sz="2400" dirty="0" err="1">
                <a:solidFill>
                  <a:schemeClr val="bg1"/>
                </a:solidFill>
              </a:rPr>
              <a:t>Nội</a:t>
            </a:r>
            <a:r>
              <a:rPr lang="en-US" sz="2400" dirty="0">
                <a:solidFill>
                  <a:schemeClr val="bg1"/>
                </a:solidFill>
              </a:rPr>
              <a:t> III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1377" y="308343"/>
            <a:ext cx="2844553" cy="2133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1000" y="367851"/>
            <a:ext cx="2260622" cy="30611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982C18D-28F0-4033-81F4-B8177342072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0345" y="2785305"/>
            <a:ext cx="3511826" cy="35118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AAD03A2-874D-4E3C-B0D4-2D870E21ED4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3141" y="2645436"/>
            <a:ext cx="3511826" cy="3511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DE0EF5C-1408-4377-8630-CAC996C1A43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80296" y="0"/>
            <a:ext cx="3963666" cy="39636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67037" y="2483642"/>
            <a:ext cx="1895501" cy="25273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AAD752D-1FD0-45EF-9D15-516A0BE5D7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12392" r="3366"/>
          <a:stretch/>
        </p:blipFill>
        <p:spPr>
          <a:xfrm>
            <a:off x="42214" y="4068564"/>
            <a:ext cx="3810927" cy="208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0271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-344992"/>
            <a:ext cx="10058400" cy="1121092"/>
          </a:xfrm>
        </p:spPr>
        <p:txBody>
          <a:bodyPr>
            <a:normAutofit/>
          </a:bodyPr>
          <a:lstStyle/>
          <a:p>
            <a:r>
              <a:rPr lang="en-US" sz="3600" dirty="0"/>
              <a:t>5. </a:t>
            </a:r>
            <a:r>
              <a:rPr lang="en-US" sz="3600" dirty="0" err="1"/>
              <a:t>Định</a:t>
            </a:r>
            <a:r>
              <a:rPr lang="en-US" sz="3600" dirty="0"/>
              <a:t> </a:t>
            </a:r>
            <a:r>
              <a:rPr lang="en-US" sz="3600" dirty="0" err="1"/>
              <a:t>hướng</a:t>
            </a:r>
            <a:r>
              <a:rPr lang="en-US" sz="3600" dirty="0"/>
              <a:t> </a:t>
            </a:r>
            <a:r>
              <a:rPr lang="en-US" sz="3600" dirty="0" err="1"/>
              <a:t>nhiệm</a:t>
            </a:r>
            <a:r>
              <a:rPr lang="en-US" sz="3600" dirty="0"/>
              <a:t> </a:t>
            </a:r>
            <a:r>
              <a:rPr lang="en-US" sz="3600" dirty="0" err="1"/>
              <a:t>vụ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231" y="1176429"/>
            <a:ext cx="11783505" cy="4023360"/>
          </a:xfrm>
        </p:spPr>
        <p:txBody>
          <a:bodyPr>
            <a:noAutofit/>
          </a:bodyPr>
          <a:lstStyle/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huy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đạt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,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phục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tồn</a:t>
            </a:r>
            <a:r>
              <a:rPr lang="en-US" sz="2400" dirty="0"/>
              <a:t> </a:t>
            </a:r>
            <a:r>
              <a:rPr lang="en-US" sz="2400" dirty="0" err="1"/>
              <a:t>tại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r>
              <a:rPr lang="en-US" sz="2400" dirty="0"/>
              <a:t> </a:t>
            </a:r>
            <a:r>
              <a:rPr lang="en-US" sz="2400" dirty="0" err="1"/>
              <a:t>tục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phục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 </a:t>
            </a:r>
            <a:r>
              <a:rPr lang="en-US" sz="2400" dirty="0" err="1"/>
              <a:t>uy</a:t>
            </a:r>
            <a:r>
              <a:rPr lang="en-US" sz="2400" dirty="0"/>
              <a:t> </a:t>
            </a:r>
            <a:r>
              <a:rPr lang="en-US" sz="2400" dirty="0" err="1"/>
              <a:t>tín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. </a:t>
            </a:r>
            <a:r>
              <a:rPr lang="en-US" sz="2400" dirty="0" err="1"/>
              <a:t>Tiếp</a:t>
            </a:r>
            <a:r>
              <a:rPr lang="en-US" sz="2400" dirty="0"/>
              <a:t> </a:t>
            </a:r>
            <a:r>
              <a:rPr lang="en-US" sz="2400" dirty="0" err="1"/>
              <a:t>tục</a:t>
            </a:r>
            <a:r>
              <a:rPr lang="en-US" sz="2400" dirty="0"/>
              <a:t> </a:t>
            </a:r>
            <a:r>
              <a:rPr lang="en-US" sz="2400" dirty="0" err="1"/>
              <a:t>nâng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 </a:t>
            </a:r>
            <a:r>
              <a:rPr lang="en-US" sz="2400" dirty="0" err="1"/>
              <a:t>tay</a:t>
            </a:r>
            <a:r>
              <a:rPr lang="en-US" sz="2400" dirty="0"/>
              <a:t> </a:t>
            </a:r>
            <a:r>
              <a:rPr lang="en-US" sz="2400" dirty="0" err="1"/>
              <a:t>nghề</a:t>
            </a:r>
            <a:r>
              <a:rPr lang="en-US" sz="2400" dirty="0"/>
              <a:t> </a:t>
            </a:r>
            <a:r>
              <a:rPr lang="en-US" sz="2400" dirty="0" err="1"/>
              <a:t>chuyên</a:t>
            </a:r>
            <a:r>
              <a:rPr lang="en-US" sz="2400" dirty="0"/>
              <a:t> </a:t>
            </a:r>
            <a:r>
              <a:rPr lang="en-US" sz="2400" dirty="0" err="1"/>
              <a:t>môn</a:t>
            </a:r>
            <a:r>
              <a:rPr lang="en-US" sz="2400" dirty="0"/>
              <a:t>, </a:t>
            </a:r>
            <a:r>
              <a:rPr lang="en-US" sz="2400" dirty="0" err="1"/>
              <a:t>nghiệp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phục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.</a:t>
            </a: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/>
              <a:t>Mở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lý</a:t>
            </a:r>
            <a:r>
              <a:rPr lang="en-US" sz="2400" dirty="0"/>
              <a:t> </a:t>
            </a:r>
            <a:r>
              <a:rPr lang="en-US" sz="2400" dirty="0" err="1"/>
              <a:t>hô</a:t>
            </a:r>
            <a:r>
              <a:rPr lang="en-US" sz="2400" dirty="0"/>
              <a:t> </a:t>
            </a:r>
            <a:r>
              <a:rPr lang="en-US" sz="2400" dirty="0" err="1"/>
              <a:t>hấp</a:t>
            </a:r>
            <a:r>
              <a:rPr lang="en-US" sz="2400" dirty="0"/>
              <a:t> </a:t>
            </a:r>
            <a:r>
              <a:rPr lang="en-US" sz="2400" dirty="0" err="1"/>
              <a:t>ngoài</a:t>
            </a:r>
            <a:r>
              <a:rPr lang="en-US" sz="2400" dirty="0"/>
              <a:t> Hen – COPD </a:t>
            </a:r>
            <a:r>
              <a:rPr lang="en-US" sz="2400" dirty="0" err="1"/>
              <a:t>như</a:t>
            </a:r>
            <a:r>
              <a:rPr lang="en-US" sz="2400" dirty="0"/>
              <a:t>: </a:t>
            </a:r>
            <a:r>
              <a:rPr lang="en-US" sz="2400" b="1" dirty="0" err="1"/>
              <a:t>Nấm</a:t>
            </a:r>
            <a:r>
              <a:rPr lang="en-US" sz="2400" b="1" dirty="0"/>
              <a:t> </a:t>
            </a:r>
            <a:r>
              <a:rPr lang="en-US" sz="2400" b="1" dirty="0" err="1"/>
              <a:t>phổi</a:t>
            </a:r>
            <a:r>
              <a:rPr lang="en-US" sz="2400" b="1" dirty="0"/>
              <a:t> </a:t>
            </a:r>
            <a:r>
              <a:rPr lang="en-US" sz="2400" b="1" dirty="0" err="1"/>
              <a:t>mạn</a:t>
            </a:r>
            <a:r>
              <a:rPr lang="en-US" sz="2400" b="1" dirty="0"/>
              <a:t> </a:t>
            </a:r>
            <a:r>
              <a:rPr lang="en-US" sz="2400" b="1" dirty="0" err="1"/>
              <a:t>tính</a:t>
            </a:r>
            <a:r>
              <a:rPr lang="en-US" sz="2400" b="1" dirty="0"/>
              <a:t>, </a:t>
            </a:r>
            <a:r>
              <a:rPr lang="en-US" sz="2400" b="1" dirty="0" err="1"/>
              <a:t>xơ</a:t>
            </a:r>
            <a:r>
              <a:rPr lang="en-US" sz="2400" b="1" dirty="0"/>
              <a:t> </a:t>
            </a:r>
            <a:r>
              <a:rPr lang="en-US" sz="2400" b="1" dirty="0" err="1"/>
              <a:t>phổi</a:t>
            </a:r>
            <a:r>
              <a:rPr lang="en-US" sz="2400" b="1" dirty="0"/>
              <a:t>, </a:t>
            </a:r>
            <a:r>
              <a:rPr lang="en-US" sz="2400" b="1" dirty="0" err="1"/>
              <a:t>điều</a:t>
            </a:r>
            <a:r>
              <a:rPr lang="en-US" sz="2400" b="1" dirty="0"/>
              <a:t> </a:t>
            </a:r>
            <a:r>
              <a:rPr lang="en-US" sz="2400" b="1" dirty="0" err="1"/>
              <a:t>trị</a:t>
            </a:r>
            <a:r>
              <a:rPr lang="en-US" sz="2400" b="1" dirty="0"/>
              <a:t> </a:t>
            </a:r>
            <a:r>
              <a:rPr lang="en-US" sz="2400" b="1" dirty="0" err="1"/>
              <a:t>hiệu</a:t>
            </a:r>
            <a:r>
              <a:rPr lang="en-US" sz="2400" b="1" dirty="0"/>
              <a:t> </a:t>
            </a:r>
            <a:r>
              <a:rPr lang="en-US" sz="2400" b="1" dirty="0" err="1"/>
              <a:t>quả</a:t>
            </a:r>
            <a:r>
              <a:rPr lang="en-US" sz="2400" b="1" dirty="0"/>
              <a:t> </a:t>
            </a:r>
            <a:r>
              <a:rPr lang="en-US" sz="2400" b="1" dirty="0" err="1"/>
              <a:t>hơn</a:t>
            </a:r>
            <a:r>
              <a:rPr lang="en-US" sz="2400" b="1" dirty="0"/>
              <a:t> </a:t>
            </a:r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bệnh</a:t>
            </a:r>
            <a:r>
              <a:rPr lang="en-US" sz="2400" b="1" dirty="0"/>
              <a:t> </a:t>
            </a:r>
            <a:r>
              <a:rPr lang="en-US" sz="2400" b="1" dirty="0" err="1"/>
              <a:t>lý</a:t>
            </a:r>
            <a:r>
              <a:rPr lang="en-US" sz="2400" b="1" dirty="0"/>
              <a:t> </a:t>
            </a:r>
            <a:r>
              <a:rPr lang="en-US" sz="2400" b="1" dirty="0" err="1"/>
              <a:t>nhiễm</a:t>
            </a:r>
            <a:r>
              <a:rPr lang="en-US" sz="2400" b="1" dirty="0"/>
              <a:t> </a:t>
            </a:r>
            <a:r>
              <a:rPr lang="en-US" sz="2400" b="1" dirty="0" err="1"/>
              <a:t>trùng</a:t>
            </a:r>
            <a:r>
              <a:rPr lang="en-US" sz="2400" b="1" dirty="0"/>
              <a:t> </a:t>
            </a:r>
            <a:r>
              <a:rPr lang="en-US" sz="2400" b="1" dirty="0" err="1"/>
              <a:t>phổi</a:t>
            </a:r>
            <a:r>
              <a:rPr lang="en-US" sz="2400" b="1" dirty="0"/>
              <a:t>.</a:t>
            </a: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triển</a:t>
            </a:r>
            <a:r>
              <a:rPr lang="en-US" sz="2400" dirty="0"/>
              <a:t> </a:t>
            </a:r>
            <a:r>
              <a:rPr lang="en-US" sz="2400" dirty="0" err="1"/>
              <a:t>mảng</a:t>
            </a:r>
            <a:r>
              <a:rPr lang="en-US" sz="2400" dirty="0"/>
              <a:t> VLTL-PHCN </a:t>
            </a:r>
            <a:r>
              <a:rPr lang="en-US" sz="2400" dirty="0" err="1"/>
              <a:t>mở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 h</a:t>
            </a:r>
            <a:r>
              <a:rPr lang="vi-VN" sz="2400" dirty="0"/>
              <a:t>ơ</a:t>
            </a:r>
            <a:r>
              <a:rPr lang="en-US" sz="2400" dirty="0"/>
              <a:t>n, </a:t>
            </a:r>
            <a:r>
              <a:rPr lang="en-US" sz="2400" dirty="0" err="1"/>
              <a:t>phục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ng</a:t>
            </a:r>
            <a:r>
              <a:rPr lang="vi-VN" sz="2400" dirty="0"/>
              <a:t>ư</a:t>
            </a:r>
            <a:r>
              <a:rPr lang="en-US" sz="2400" dirty="0" err="1"/>
              <a:t>ời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nội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ngoại</a:t>
            </a:r>
            <a:r>
              <a:rPr lang="en-US" sz="2400" dirty="0"/>
              <a:t> </a:t>
            </a:r>
            <a:r>
              <a:rPr lang="en-US" sz="2400" dirty="0" err="1"/>
              <a:t>trú</a:t>
            </a:r>
            <a:endParaRPr lang="en-US" sz="24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cực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phong</a:t>
            </a:r>
            <a:r>
              <a:rPr lang="en-US" sz="2400" dirty="0"/>
              <a:t> </a:t>
            </a:r>
            <a:r>
              <a:rPr lang="en-US" sz="2400" dirty="0" err="1"/>
              <a:t>trào</a:t>
            </a:r>
            <a:r>
              <a:rPr lang="en-US" sz="2400" dirty="0"/>
              <a:t> do </a:t>
            </a:r>
            <a:r>
              <a:rPr lang="en-US" sz="2400" dirty="0" err="1"/>
              <a:t>chính</a:t>
            </a:r>
            <a:r>
              <a:rPr lang="en-US" sz="2400" dirty="0"/>
              <a:t> </a:t>
            </a:r>
            <a:r>
              <a:rPr lang="en-US" sz="2400" dirty="0" err="1"/>
              <a:t>quyền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đoàn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. </a:t>
            </a:r>
            <a:r>
              <a:rPr lang="en-US" sz="2400" dirty="0" err="1"/>
              <a:t>Giới</a:t>
            </a:r>
            <a:r>
              <a:rPr lang="en-US" sz="2400" dirty="0"/>
              <a:t> </a:t>
            </a:r>
            <a:r>
              <a:rPr lang="en-US" sz="2400" dirty="0" err="1"/>
              <a:t>thiệu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bồi</a:t>
            </a:r>
            <a:r>
              <a:rPr lang="en-US" sz="2400" dirty="0"/>
              <a:t> </a:t>
            </a:r>
            <a:r>
              <a:rPr lang="en-US" sz="2400" dirty="0" err="1"/>
              <a:t>dưỡng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ưu</a:t>
            </a:r>
            <a:r>
              <a:rPr lang="en-US" sz="2400" dirty="0"/>
              <a:t> </a:t>
            </a:r>
            <a:r>
              <a:rPr lang="en-US" sz="2400" dirty="0" err="1"/>
              <a:t>tú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Đảng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522186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36871"/>
          </a:xfrm>
        </p:spPr>
        <p:txBody>
          <a:bodyPr>
            <a:normAutofit/>
          </a:bodyPr>
          <a:lstStyle/>
          <a:p>
            <a:r>
              <a:rPr lang="en-US" sz="3600" dirty="0"/>
              <a:t>6. </a:t>
            </a:r>
            <a:r>
              <a:rPr lang="en-US" sz="3600" dirty="0" err="1"/>
              <a:t>Giải</a:t>
            </a:r>
            <a:r>
              <a:rPr lang="en-US" sz="3600" dirty="0"/>
              <a:t> </a:t>
            </a:r>
            <a:r>
              <a:rPr lang="en-US" sz="3600" dirty="0" err="1"/>
              <a:t>pháp</a:t>
            </a:r>
            <a:r>
              <a:rPr lang="en-US" sz="3600" dirty="0"/>
              <a:t> </a:t>
            </a:r>
            <a:r>
              <a:rPr lang="en-US" sz="3600" dirty="0" err="1"/>
              <a:t>đề</a:t>
            </a:r>
            <a:r>
              <a:rPr lang="en-US" sz="3600" dirty="0"/>
              <a:t> </a:t>
            </a:r>
            <a:r>
              <a:rPr lang="en-US" sz="3600" dirty="0" err="1"/>
              <a:t>xuất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379" y="1540042"/>
            <a:ext cx="11670632" cy="4848726"/>
          </a:xfrm>
        </p:spPr>
        <p:txBody>
          <a:bodyPr>
            <a:noAutofit/>
          </a:bodyPr>
          <a:lstStyle/>
          <a:p>
            <a:pPr lvl="0"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dirty="0" err="1"/>
              <a:t>Phối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khoa</a:t>
            </a:r>
            <a:r>
              <a:rPr lang="en-US" sz="2400" dirty="0"/>
              <a:t> </a:t>
            </a:r>
            <a:r>
              <a:rPr lang="en-US" sz="2400" dirty="0" err="1"/>
              <a:t>phòng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quảng</a:t>
            </a:r>
            <a:r>
              <a:rPr lang="en-US" sz="2400" dirty="0"/>
              <a:t> </a:t>
            </a:r>
            <a:r>
              <a:rPr lang="en-US" sz="2400" dirty="0" err="1"/>
              <a:t>bá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ảnh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khoa</a:t>
            </a:r>
            <a:r>
              <a:rPr lang="en-US" sz="2400" dirty="0"/>
              <a:t>,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viện</a:t>
            </a:r>
            <a:r>
              <a:rPr lang="en-US" sz="2400" dirty="0"/>
              <a:t> </a:t>
            </a:r>
            <a:r>
              <a:rPr lang="en-US" sz="2400" dirty="0" err="1"/>
              <a:t>thông</a:t>
            </a:r>
            <a:r>
              <a:rPr lang="en-US" sz="2400" dirty="0"/>
              <a:t> qua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web, </a:t>
            </a:r>
            <a:r>
              <a:rPr lang="en-US" sz="2400" dirty="0" err="1"/>
              <a:t>zalo</a:t>
            </a:r>
            <a:r>
              <a:rPr lang="en-US" sz="2400" dirty="0"/>
              <a:t>, </a:t>
            </a:r>
            <a:r>
              <a:rPr lang="en-US" sz="2400" dirty="0" err="1"/>
              <a:t>facebook</a:t>
            </a:r>
            <a:r>
              <a:rPr lang="en-US" sz="2400" dirty="0"/>
              <a:t>…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tăng</a:t>
            </a:r>
            <a:r>
              <a:rPr lang="en-US" sz="2400" dirty="0"/>
              <a:t> </a:t>
            </a:r>
            <a:r>
              <a:rPr lang="en-US" sz="2400" dirty="0" err="1"/>
              <a:t>cường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tượng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dịch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viện</a:t>
            </a:r>
            <a:r>
              <a:rPr lang="en-US" sz="2400" dirty="0"/>
              <a:t>;</a:t>
            </a:r>
          </a:p>
          <a:p>
            <a:pPr lvl="0"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viện</a:t>
            </a:r>
            <a:r>
              <a:rPr lang="en-US" sz="2400" dirty="0"/>
              <a:t> </a:t>
            </a:r>
            <a:r>
              <a:rPr lang="en-US" sz="2400" dirty="0" err="1"/>
              <a:t>chào</a:t>
            </a:r>
            <a:r>
              <a:rPr lang="en-US" sz="2400" dirty="0"/>
              <a:t> </a:t>
            </a:r>
            <a:r>
              <a:rPr lang="en-US" sz="2400" dirty="0" err="1"/>
              <a:t>mời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, </a:t>
            </a:r>
            <a:r>
              <a:rPr lang="en-US" sz="2400" dirty="0" err="1"/>
              <a:t>đơn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phối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sàng</a:t>
            </a:r>
            <a:r>
              <a:rPr lang="en-US" sz="2400" dirty="0"/>
              <a:t> </a:t>
            </a:r>
            <a:r>
              <a:rPr lang="en-US" sz="2400" dirty="0" err="1"/>
              <a:t>lọc</a:t>
            </a:r>
            <a:r>
              <a:rPr lang="en-US" sz="2400" dirty="0"/>
              <a:t> </a:t>
            </a:r>
            <a:r>
              <a:rPr lang="en-US" sz="2400" dirty="0" err="1"/>
              <a:t>sức</a:t>
            </a:r>
            <a:r>
              <a:rPr lang="en-US" sz="2400" dirty="0"/>
              <a:t> </a:t>
            </a:r>
            <a:r>
              <a:rPr lang="en-US" sz="2400" dirty="0" err="1"/>
              <a:t>khoẻ</a:t>
            </a:r>
            <a:r>
              <a:rPr lang="en-US" sz="2400" dirty="0"/>
              <a:t> </a:t>
            </a:r>
            <a:r>
              <a:rPr lang="en-US" sz="2400" dirty="0" err="1"/>
              <a:t>phổi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nhóm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tượng</a:t>
            </a:r>
            <a:r>
              <a:rPr lang="en-US" sz="2400" dirty="0"/>
              <a:t> </a:t>
            </a:r>
            <a:r>
              <a:rPr lang="en-US" sz="2400" dirty="0" err="1"/>
              <a:t>nguy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r>
              <a:rPr lang="en-US" sz="2400" dirty="0"/>
              <a:t>.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tối</a:t>
            </a:r>
            <a:r>
              <a:rPr lang="en-US" sz="2400" dirty="0"/>
              <a:t> </a:t>
            </a:r>
            <a:r>
              <a:rPr lang="en-US" sz="2400" dirty="0" err="1"/>
              <a:t>ưu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thiết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X-</a:t>
            </a:r>
            <a:r>
              <a:rPr lang="en-US" sz="2400" dirty="0" err="1"/>
              <a:t>quang</a:t>
            </a:r>
            <a:r>
              <a:rPr lang="en-US" sz="2400" dirty="0"/>
              <a:t> di </a:t>
            </a:r>
            <a:r>
              <a:rPr lang="en-US" sz="2400" dirty="0" err="1"/>
              <a:t>động</a:t>
            </a:r>
            <a:r>
              <a:rPr lang="en-US" sz="2400" dirty="0"/>
              <a:t>,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đo</a:t>
            </a:r>
            <a:r>
              <a:rPr lang="en-US" sz="2400" dirty="0"/>
              <a:t> </a:t>
            </a:r>
            <a:r>
              <a:rPr lang="en-US" sz="2400" dirty="0" err="1"/>
              <a:t>chức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 </a:t>
            </a:r>
            <a:r>
              <a:rPr lang="en-US" sz="2400" dirty="0" err="1"/>
              <a:t>hô</a:t>
            </a:r>
            <a:r>
              <a:rPr lang="en-US" sz="2400" dirty="0"/>
              <a:t> </a:t>
            </a:r>
            <a:r>
              <a:rPr lang="en-US" sz="2400" dirty="0" err="1"/>
              <a:t>hấp</a:t>
            </a:r>
            <a:r>
              <a:rPr lang="en-US" sz="2400" dirty="0"/>
              <a:t>, </a:t>
            </a:r>
            <a:r>
              <a:rPr lang="en-US" sz="2400" dirty="0" err="1"/>
              <a:t>vận</a:t>
            </a:r>
            <a:r>
              <a:rPr lang="en-US" sz="2400" dirty="0"/>
              <a:t>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xét</a:t>
            </a:r>
            <a:r>
              <a:rPr lang="en-US" sz="2400" dirty="0"/>
              <a:t> </a:t>
            </a:r>
            <a:r>
              <a:rPr lang="en-US" sz="2400" dirty="0" err="1"/>
              <a:t>nghiệm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trả</a:t>
            </a:r>
            <a:r>
              <a:rPr lang="en-US" sz="2400" dirty="0"/>
              <a:t> </a:t>
            </a:r>
            <a:r>
              <a:rPr lang="en-US" sz="2400" dirty="0" err="1"/>
              <a:t>tận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…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tăng</a:t>
            </a:r>
            <a:r>
              <a:rPr lang="en-US" sz="2400" dirty="0"/>
              <a:t> </a:t>
            </a:r>
            <a:r>
              <a:rPr lang="en-US" sz="2400" dirty="0" err="1"/>
              <a:t>nguồn</a:t>
            </a:r>
            <a:r>
              <a:rPr lang="en-US" sz="2400" dirty="0"/>
              <a:t> </a:t>
            </a:r>
            <a:r>
              <a:rPr lang="en-US" sz="2400" dirty="0" err="1"/>
              <a:t>thu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đơn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, </a:t>
            </a:r>
            <a:r>
              <a:rPr lang="en-US" sz="2400" dirty="0" err="1"/>
              <a:t>quảng</a:t>
            </a:r>
            <a:r>
              <a:rPr lang="en-US" sz="2400" dirty="0"/>
              <a:t> </a:t>
            </a:r>
            <a:r>
              <a:rPr lang="en-US" sz="2400" dirty="0" err="1"/>
              <a:t>bá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ảnh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lượng</a:t>
            </a:r>
            <a:r>
              <a:rPr lang="en-US" sz="2400" dirty="0"/>
              <a:t> </a:t>
            </a:r>
            <a:r>
              <a:rPr lang="en-US" sz="2400" dirty="0" err="1"/>
              <a:t>dịch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viện</a:t>
            </a:r>
            <a:r>
              <a:rPr lang="en-US" sz="2400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xmlns="" val="1669406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109060"/>
          </a:xfrm>
        </p:spPr>
        <p:txBody>
          <a:bodyPr>
            <a:normAutofit/>
          </a:bodyPr>
          <a:lstStyle/>
          <a:p>
            <a:r>
              <a:rPr lang="en-US" sz="3600" dirty="0"/>
              <a:t>6. </a:t>
            </a:r>
            <a:r>
              <a:rPr lang="en-US" sz="3600" dirty="0" err="1"/>
              <a:t>Giải</a:t>
            </a:r>
            <a:r>
              <a:rPr lang="en-US" sz="3600" dirty="0"/>
              <a:t> </a:t>
            </a:r>
            <a:r>
              <a:rPr lang="en-US" sz="3600" dirty="0" err="1"/>
              <a:t>pháp</a:t>
            </a:r>
            <a:r>
              <a:rPr lang="en-US" sz="3600" dirty="0"/>
              <a:t> </a:t>
            </a:r>
            <a:r>
              <a:rPr lang="en-US" sz="3600" dirty="0" err="1"/>
              <a:t>đề</a:t>
            </a:r>
            <a:r>
              <a:rPr lang="en-US" sz="3600" dirty="0"/>
              <a:t> </a:t>
            </a:r>
            <a:r>
              <a:rPr lang="en-US" sz="3600" dirty="0" err="1"/>
              <a:t>xuất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359614" cy="4023360"/>
          </a:xfrm>
        </p:spPr>
        <p:txBody>
          <a:bodyPr>
            <a:noAutofit/>
          </a:bodyPr>
          <a:lstStyle/>
          <a:p>
            <a:pPr lvl="0"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dirty="0" err="1"/>
              <a:t>Mở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kỹ</a:t>
            </a:r>
            <a:r>
              <a:rPr lang="en-US" sz="2400" dirty="0"/>
              <a:t> </a:t>
            </a:r>
            <a:r>
              <a:rPr lang="en-US" sz="2400" dirty="0" err="1"/>
              <a:t>thuật</a:t>
            </a:r>
            <a:r>
              <a:rPr lang="en-US" sz="2400" dirty="0"/>
              <a:t> VLTL-PHCN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phục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, </a:t>
            </a:r>
            <a:r>
              <a:rPr lang="en-US" sz="2400" dirty="0" err="1"/>
              <a:t>cung</a:t>
            </a:r>
            <a:r>
              <a:rPr lang="en-US" sz="2400" dirty="0"/>
              <a:t> </a:t>
            </a:r>
            <a:r>
              <a:rPr lang="en-US" sz="2400" dirty="0" err="1"/>
              <a:t>cấp</a:t>
            </a:r>
            <a:r>
              <a:rPr lang="en-US" sz="2400" dirty="0"/>
              <a:t> </a:t>
            </a:r>
            <a:r>
              <a:rPr lang="en-US" sz="2400" dirty="0" err="1"/>
              <a:t>dịch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ngoại</a:t>
            </a:r>
            <a:r>
              <a:rPr lang="en-US" sz="2400" dirty="0"/>
              <a:t> </a:t>
            </a:r>
            <a:r>
              <a:rPr lang="en-US" sz="2400" dirty="0" err="1"/>
              <a:t>trú</a:t>
            </a:r>
            <a:r>
              <a:rPr lang="en-US" sz="2400" dirty="0"/>
              <a:t>. </a:t>
            </a:r>
            <a:r>
              <a:rPr lang="en-US" sz="2400" dirty="0" err="1"/>
              <a:t>Triển</a:t>
            </a:r>
            <a:r>
              <a:rPr lang="en-US" sz="2400" dirty="0"/>
              <a:t> </a:t>
            </a:r>
            <a:r>
              <a:rPr lang="en-US" sz="2400" dirty="0" err="1"/>
              <a:t>khai</a:t>
            </a:r>
            <a:r>
              <a:rPr lang="en-US" sz="2400" dirty="0"/>
              <a:t> </a:t>
            </a:r>
            <a:r>
              <a:rPr lang="en-US" sz="2400" dirty="0" err="1"/>
              <a:t>giường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ban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nhu</a:t>
            </a:r>
            <a:r>
              <a:rPr lang="en-US" sz="2400" dirty="0"/>
              <a:t> </a:t>
            </a:r>
            <a:r>
              <a:rPr lang="en-US" sz="2400" dirty="0" err="1"/>
              <a:t>cầu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VLTL-PHCN;</a:t>
            </a:r>
          </a:p>
          <a:p>
            <a:pPr lvl="0"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dirty="0" err="1"/>
              <a:t>Mở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kỹ</a:t>
            </a:r>
            <a:r>
              <a:rPr lang="en-US" sz="2400" dirty="0"/>
              <a:t> </a:t>
            </a:r>
            <a:r>
              <a:rPr lang="en-US" sz="2400" dirty="0" err="1"/>
              <a:t>thuật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r>
              <a:rPr lang="en-US" sz="2400" dirty="0"/>
              <a:t>: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thiết</a:t>
            </a:r>
            <a:r>
              <a:rPr lang="en-US" sz="2400" dirty="0"/>
              <a:t> </a:t>
            </a:r>
            <a:r>
              <a:rPr lang="en-US" sz="2400" dirty="0" err="1"/>
              <a:t>màng</a:t>
            </a:r>
            <a:r>
              <a:rPr lang="en-US" sz="2400" dirty="0"/>
              <a:t> </a:t>
            </a:r>
            <a:r>
              <a:rPr lang="en-US" sz="2400" dirty="0" err="1"/>
              <a:t>phổi</a:t>
            </a:r>
            <a:r>
              <a:rPr lang="en-US" sz="2400" dirty="0"/>
              <a:t>, </a:t>
            </a:r>
            <a:r>
              <a:rPr lang="en-US" sz="2400" dirty="0" err="1"/>
              <a:t>giải</a:t>
            </a:r>
            <a:r>
              <a:rPr lang="en-US" sz="2400" dirty="0"/>
              <a:t> </a:t>
            </a:r>
            <a:r>
              <a:rPr lang="en-US" sz="2400" dirty="0" err="1"/>
              <a:t>phẫu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tiện</a:t>
            </a:r>
            <a:r>
              <a:rPr lang="en-US" sz="2400" dirty="0"/>
              <a:t>, </a:t>
            </a:r>
            <a:r>
              <a:rPr lang="en-US" sz="2400" dirty="0" err="1"/>
              <a:t>kỹ</a:t>
            </a:r>
            <a:r>
              <a:rPr lang="en-US" sz="2400" dirty="0"/>
              <a:t> </a:t>
            </a:r>
            <a:r>
              <a:rPr lang="en-US" sz="2400" dirty="0" err="1"/>
              <a:t>thuật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nhằm</a:t>
            </a:r>
            <a:r>
              <a:rPr lang="en-US" sz="2400" dirty="0"/>
              <a:t> </a:t>
            </a:r>
            <a:r>
              <a:rPr lang="en-US" sz="2400" dirty="0" err="1"/>
              <a:t>nâng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lượng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xmlns="" val="1342541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72965"/>
          </a:xfrm>
        </p:spPr>
        <p:txBody>
          <a:bodyPr>
            <a:normAutofit/>
          </a:bodyPr>
          <a:lstStyle/>
          <a:p>
            <a:r>
              <a:rPr lang="en-US" sz="3600" dirty="0"/>
              <a:t>6. </a:t>
            </a:r>
            <a:r>
              <a:rPr lang="en-US" sz="3600" dirty="0" err="1"/>
              <a:t>Giải</a:t>
            </a:r>
            <a:r>
              <a:rPr lang="en-US" sz="3600" dirty="0"/>
              <a:t> </a:t>
            </a:r>
            <a:r>
              <a:rPr lang="en-US" sz="3600" dirty="0" err="1"/>
              <a:t>pháp</a:t>
            </a:r>
            <a:r>
              <a:rPr lang="en-US" sz="3600" dirty="0"/>
              <a:t> </a:t>
            </a:r>
            <a:r>
              <a:rPr lang="en-US" sz="3600" dirty="0" err="1"/>
              <a:t>đề</a:t>
            </a:r>
            <a:r>
              <a:rPr lang="en-US" sz="3600" dirty="0"/>
              <a:t> </a:t>
            </a:r>
            <a:r>
              <a:rPr lang="en-US" sz="3600" dirty="0" err="1"/>
              <a:t>xuất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359614" cy="4023360"/>
          </a:xfrm>
        </p:spPr>
        <p:txBody>
          <a:bodyPr>
            <a:noAutofit/>
          </a:bodyPr>
          <a:lstStyle/>
          <a:p>
            <a:pPr lvl="0"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dirty="0" err="1"/>
              <a:t>Bổ</a:t>
            </a:r>
            <a:r>
              <a:rPr lang="en-US" sz="2400" dirty="0"/>
              <a:t> sung, </a:t>
            </a:r>
            <a:r>
              <a:rPr lang="en-US" sz="2400" dirty="0" err="1"/>
              <a:t>đầu</a:t>
            </a:r>
            <a:r>
              <a:rPr lang="en-US" sz="2400" dirty="0"/>
              <a:t> </a:t>
            </a:r>
            <a:r>
              <a:rPr lang="en-US" sz="2400" dirty="0" err="1"/>
              <a:t>tư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thiết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, </a:t>
            </a:r>
            <a:r>
              <a:rPr lang="en-US" sz="2400" dirty="0" err="1"/>
              <a:t>thuốc</a:t>
            </a:r>
            <a:r>
              <a:rPr lang="en-US" sz="2400" dirty="0"/>
              <a:t>, </a:t>
            </a:r>
            <a:r>
              <a:rPr lang="en-US" sz="2400" dirty="0" err="1"/>
              <a:t>hoá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r>
              <a:rPr lang="en-US" sz="2400" dirty="0"/>
              <a:t>: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Chụp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vi </a:t>
            </a:r>
            <a:r>
              <a:rPr lang="en-US" sz="2400" dirty="0" err="1"/>
              <a:t>tính</a:t>
            </a:r>
            <a:r>
              <a:rPr lang="en-US" sz="2400" dirty="0"/>
              <a:t>, </a:t>
            </a:r>
            <a:r>
              <a:rPr lang="en-US" sz="2400" dirty="0" err="1"/>
              <a:t>hoá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xét</a:t>
            </a:r>
            <a:r>
              <a:rPr lang="en-US" sz="2400" dirty="0"/>
              <a:t> </a:t>
            </a:r>
            <a:r>
              <a:rPr lang="en-US" sz="2400" dirty="0" err="1"/>
              <a:t>nghiệm</a:t>
            </a:r>
            <a:r>
              <a:rPr lang="en-US" sz="2400" dirty="0"/>
              <a:t>, </a:t>
            </a:r>
            <a:r>
              <a:rPr lang="en-US" sz="2400" dirty="0" err="1"/>
              <a:t>thuốc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hướng</a:t>
            </a:r>
            <a:r>
              <a:rPr lang="en-US" sz="2400" dirty="0"/>
              <a:t> </a:t>
            </a:r>
            <a:r>
              <a:rPr lang="en-US" sz="2400" dirty="0" err="1"/>
              <a:t>dẫn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Y </a:t>
            </a:r>
            <a:r>
              <a:rPr lang="en-US" sz="2400" dirty="0" err="1"/>
              <a:t>tế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lý</a:t>
            </a:r>
            <a:r>
              <a:rPr lang="en-US" sz="2400" dirty="0"/>
              <a:t> </a:t>
            </a:r>
            <a:r>
              <a:rPr lang="en-US" sz="2400" dirty="0" err="1"/>
              <a:t>hô</a:t>
            </a:r>
            <a:r>
              <a:rPr lang="en-US" sz="2400" dirty="0"/>
              <a:t> </a:t>
            </a:r>
            <a:r>
              <a:rPr lang="en-US" sz="2400" dirty="0" err="1"/>
              <a:t>hấp</a:t>
            </a:r>
            <a:r>
              <a:rPr lang="en-US" sz="2400" dirty="0"/>
              <a:t>… </a:t>
            </a:r>
            <a:r>
              <a:rPr lang="en-US" sz="2400" dirty="0" err="1"/>
              <a:t>kịp</a:t>
            </a:r>
            <a:r>
              <a:rPr lang="en-US" sz="2400" dirty="0"/>
              <a:t> </a:t>
            </a:r>
            <a:r>
              <a:rPr lang="en-US" sz="2400" dirty="0" err="1"/>
              <a:t>thời</a:t>
            </a:r>
            <a:r>
              <a:rPr lang="en-US" sz="2400" dirty="0"/>
              <a:t>, </a:t>
            </a: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ứng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nhu</a:t>
            </a:r>
            <a:r>
              <a:rPr lang="en-US" sz="2400" dirty="0"/>
              <a:t> </a:t>
            </a:r>
            <a:r>
              <a:rPr lang="en-US" sz="2400" dirty="0" err="1"/>
              <a:t>cầu</a:t>
            </a:r>
            <a:r>
              <a:rPr lang="en-US" sz="2400" dirty="0"/>
              <a:t> </a:t>
            </a:r>
            <a:r>
              <a:rPr lang="en-US" sz="2400" dirty="0" err="1"/>
              <a:t>khám</a:t>
            </a:r>
            <a:r>
              <a:rPr lang="en-US" sz="2400" dirty="0"/>
              <a:t> </a:t>
            </a:r>
            <a:r>
              <a:rPr lang="en-US" sz="2400" dirty="0" err="1"/>
              <a:t>chữa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.</a:t>
            </a:r>
          </a:p>
          <a:p>
            <a:pPr lvl="0"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đoàn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: </a:t>
            </a:r>
            <a:r>
              <a:rPr lang="en-US" sz="2400" dirty="0" err="1"/>
              <a:t>đoàn</a:t>
            </a:r>
            <a:r>
              <a:rPr lang="en-US" sz="2400" dirty="0"/>
              <a:t> </a:t>
            </a:r>
            <a:r>
              <a:rPr lang="en-US" sz="2400" dirty="0" err="1"/>
              <a:t>thanh</a:t>
            </a:r>
            <a:r>
              <a:rPr lang="en-US" sz="2400" dirty="0"/>
              <a:t> </a:t>
            </a:r>
            <a:r>
              <a:rPr lang="en-US" sz="2400" dirty="0" err="1"/>
              <a:t>niên</a:t>
            </a:r>
            <a:r>
              <a:rPr lang="en-US" sz="2400" dirty="0"/>
              <a:t>,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đoàn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cực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, </a:t>
            </a:r>
            <a:r>
              <a:rPr lang="en-US" sz="2400" dirty="0" err="1"/>
              <a:t>phong</a:t>
            </a:r>
            <a:r>
              <a:rPr lang="en-US" sz="2400" dirty="0"/>
              <a:t> </a:t>
            </a:r>
            <a:r>
              <a:rPr lang="en-US" sz="2400" dirty="0" err="1"/>
              <a:t>trào</a:t>
            </a:r>
            <a:r>
              <a:rPr lang="en-US" sz="2400" dirty="0"/>
              <a:t>.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đánh</a:t>
            </a:r>
            <a:r>
              <a:rPr lang="en-US" sz="2400" dirty="0"/>
              <a:t> </a:t>
            </a:r>
            <a:r>
              <a:rPr lang="en-US" sz="2400" dirty="0" err="1"/>
              <a:t>giá</a:t>
            </a:r>
            <a:r>
              <a:rPr lang="en-US" sz="2400" dirty="0"/>
              <a:t> đ</a:t>
            </a:r>
            <a:r>
              <a:rPr lang="vi-VN" sz="2400" dirty="0"/>
              <a:t>ư</a:t>
            </a:r>
            <a:r>
              <a:rPr lang="en-US" sz="2400" dirty="0" err="1"/>
              <a:t>ợc</a:t>
            </a:r>
            <a:r>
              <a:rPr lang="en-US" sz="2400" dirty="0"/>
              <a:t> </a:t>
            </a:r>
            <a:r>
              <a:rPr lang="en-US" sz="2400" dirty="0" err="1"/>
              <a:t>toàn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,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viên</a:t>
            </a:r>
            <a:r>
              <a:rPr lang="en-US" sz="2400" dirty="0"/>
              <a:t> </a:t>
            </a:r>
            <a:r>
              <a:rPr lang="en-US" sz="2400" dirty="0" err="1"/>
              <a:t>ưu</a:t>
            </a:r>
            <a:r>
              <a:rPr lang="en-US" sz="2400" dirty="0"/>
              <a:t> </a:t>
            </a:r>
            <a:r>
              <a:rPr lang="en-US" sz="2400" dirty="0" err="1"/>
              <a:t>tú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giới</a:t>
            </a:r>
            <a:r>
              <a:rPr lang="en-US" sz="2400" dirty="0"/>
              <a:t> </a:t>
            </a:r>
            <a:r>
              <a:rPr lang="en-US" sz="2400" dirty="0" err="1"/>
              <a:t>thiệu</a:t>
            </a:r>
            <a:r>
              <a:rPr lang="en-US" sz="2400" dirty="0"/>
              <a:t> </a:t>
            </a:r>
            <a:r>
              <a:rPr lang="en-US" sz="2400" dirty="0" err="1"/>
              <a:t>đứng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ngũ</a:t>
            </a:r>
            <a:r>
              <a:rPr lang="en-US" sz="2400" dirty="0"/>
              <a:t> </a:t>
            </a:r>
            <a:r>
              <a:rPr lang="en-US" sz="2400" dirty="0" err="1"/>
              <a:t>Đảng</a:t>
            </a:r>
            <a:r>
              <a:rPr lang="en-US" sz="2400" dirty="0"/>
              <a:t>.</a:t>
            </a:r>
          </a:p>
          <a:p>
            <a:pPr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53307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6CC705E-6E57-4466-BE97-676FA18FDE01}"/>
              </a:ext>
            </a:extLst>
          </p:cNvPr>
          <p:cNvSpPr/>
          <p:nvPr/>
        </p:nvSpPr>
        <p:spPr>
          <a:xfrm>
            <a:off x="6767819" y="2334969"/>
            <a:ext cx="4204981" cy="332869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161E47-08E8-40BF-BCFF-ACC40807A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009" y="21675"/>
            <a:ext cx="8365346" cy="1450757"/>
          </a:xfrm>
        </p:spPr>
        <p:txBody>
          <a:bodyPr/>
          <a:lstStyle/>
          <a:p>
            <a:r>
              <a:rPr lang="en-US" dirty="0" err="1"/>
              <a:t>Tổng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13DBC9-56C6-43E5-89BD-D033D5102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05" y="1737360"/>
            <a:ext cx="5373278" cy="3974306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Khoa </a:t>
            </a:r>
            <a:r>
              <a:rPr lang="en-US" sz="2400" dirty="0" err="1"/>
              <a:t>Nội</a:t>
            </a:r>
            <a:r>
              <a:rPr lang="en-US" sz="2400" dirty="0"/>
              <a:t> III,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viện</a:t>
            </a:r>
            <a:r>
              <a:rPr lang="en-US" sz="2400" dirty="0"/>
              <a:t> </a:t>
            </a:r>
            <a:r>
              <a:rPr lang="en-US" sz="2400" dirty="0" err="1"/>
              <a:t>Phổi</a:t>
            </a:r>
            <a:r>
              <a:rPr lang="en-US" sz="2400" dirty="0"/>
              <a:t> </a:t>
            </a:r>
            <a:r>
              <a:rPr lang="en-US" sz="2400" dirty="0" err="1"/>
              <a:t>Đà</a:t>
            </a:r>
            <a:r>
              <a:rPr lang="en-US" sz="2400" dirty="0"/>
              <a:t> </a:t>
            </a:r>
            <a:r>
              <a:rPr lang="en-US" sz="2400" dirty="0" err="1"/>
              <a:t>Nẵng</a:t>
            </a:r>
            <a:r>
              <a:rPr lang="en-US" sz="2400" dirty="0"/>
              <a:t>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toạ</a:t>
            </a:r>
            <a:r>
              <a:rPr lang="en-US" sz="2400" dirty="0"/>
              <a:t> </a:t>
            </a:r>
            <a:r>
              <a:rPr lang="en-US" sz="2400" dirty="0" err="1"/>
              <a:t>lạc</a:t>
            </a:r>
            <a:r>
              <a:rPr lang="en-US" sz="2400" dirty="0"/>
              <a:t> </a:t>
            </a:r>
            <a:r>
              <a:rPr lang="en-US" sz="2400" dirty="0" err="1"/>
              <a:t>tại</a:t>
            </a:r>
            <a:r>
              <a:rPr lang="en-US" sz="2400" dirty="0"/>
              <a:t> </a:t>
            </a:r>
            <a:r>
              <a:rPr lang="en-US" sz="2400" dirty="0" err="1"/>
              <a:t>Khối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F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viện</a:t>
            </a:r>
            <a:r>
              <a:rPr lang="en-US" sz="2400" dirty="0"/>
              <a:t>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 err="1"/>
              <a:t>Địa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: </a:t>
            </a:r>
            <a:r>
              <a:rPr lang="en-US" sz="2400" dirty="0" err="1"/>
              <a:t>Tổ</a:t>
            </a:r>
            <a:r>
              <a:rPr lang="en-US" sz="2400" dirty="0"/>
              <a:t> 53 – Ph</a:t>
            </a:r>
            <a:r>
              <a:rPr lang="vi-VN" sz="2400" dirty="0"/>
              <a:t>ư</a:t>
            </a:r>
            <a:r>
              <a:rPr lang="en-US" sz="2400" dirty="0" err="1"/>
              <a:t>ớc</a:t>
            </a:r>
            <a:r>
              <a:rPr lang="en-US" sz="2400" dirty="0"/>
              <a:t> </a:t>
            </a:r>
            <a:r>
              <a:rPr lang="en-US" sz="2400" dirty="0" err="1"/>
              <a:t>Lý</a:t>
            </a:r>
            <a:r>
              <a:rPr lang="en-US" sz="2400" dirty="0"/>
              <a:t>, </a:t>
            </a:r>
            <a:r>
              <a:rPr lang="en-US" sz="2400" dirty="0" err="1"/>
              <a:t>ph</a:t>
            </a:r>
            <a:r>
              <a:rPr lang="vi-VN" sz="2400" dirty="0"/>
              <a:t>ư</a:t>
            </a:r>
            <a:r>
              <a:rPr lang="en-US" sz="2400" dirty="0" err="1"/>
              <a:t>ờng</a:t>
            </a:r>
            <a:r>
              <a:rPr lang="en-US" sz="2400" dirty="0"/>
              <a:t> </a:t>
            </a:r>
            <a:r>
              <a:rPr lang="en-US" sz="2400" dirty="0" err="1"/>
              <a:t>Hoà</a:t>
            </a:r>
            <a:r>
              <a:rPr lang="en-US" sz="2400" dirty="0"/>
              <a:t> Minh, </a:t>
            </a:r>
            <a:r>
              <a:rPr lang="en-US" sz="2400" dirty="0" err="1"/>
              <a:t>quận</a:t>
            </a:r>
            <a:r>
              <a:rPr lang="en-US" sz="2400" dirty="0"/>
              <a:t> </a:t>
            </a:r>
            <a:r>
              <a:rPr lang="en-US" sz="2400" dirty="0" err="1"/>
              <a:t>Liên</a:t>
            </a:r>
            <a:r>
              <a:rPr lang="en-US" sz="2400" dirty="0"/>
              <a:t> </a:t>
            </a:r>
            <a:r>
              <a:rPr lang="en-US" sz="2400" dirty="0" err="1"/>
              <a:t>Chiểu</a:t>
            </a:r>
            <a:r>
              <a:rPr lang="en-US" sz="2400" dirty="0"/>
              <a:t>, Tp. </a:t>
            </a:r>
            <a:r>
              <a:rPr lang="en-US" sz="2400" dirty="0" err="1"/>
              <a:t>Đà</a:t>
            </a:r>
            <a:r>
              <a:rPr lang="en-US" sz="2400" dirty="0"/>
              <a:t> </a:t>
            </a:r>
            <a:r>
              <a:rPr lang="en-US" sz="2400" dirty="0" err="1"/>
              <a:t>Nẵng</a:t>
            </a:r>
            <a:endParaRPr lang="en-US" sz="24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ĐT: 02363741782.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D0A365-27EB-4DE5-BD04-1EE53EC45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8" y="3894199"/>
            <a:ext cx="4958441" cy="294483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ACE53003-65CF-4373-BEB2-61492F9AE413}"/>
              </a:ext>
            </a:extLst>
          </p:cNvPr>
          <p:cNvSpPr/>
          <p:nvPr/>
        </p:nvSpPr>
        <p:spPr>
          <a:xfrm>
            <a:off x="2565366" y="4666267"/>
            <a:ext cx="1214781" cy="2780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DE6331B-2A3F-4D80-AA3E-9C1F214A4771}"/>
              </a:ext>
            </a:extLst>
          </p:cNvPr>
          <p:cNvSpPr/>
          <p:nvPr/>
        </p:nvSpPr>
        <p:spPr>
          <a:xfrm>
            <a:off x="7616858" y="3339715"/>
            <a:ext cx="2187019" cy="79185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Nhiệm</a:t>
            </a:r>
            <a:r>
              <a:rPr lang="en-US" sz="2400" b="1" dirty="0"/>
              <a:t> </a:t>
            </a:r>
            <a:r>
              <a:rPr lang="en-US" sz="2400" b="1" dirty="0" err="1"/>
              <a:t>vụ</a:t>
            </a:r>
            <a:endParaRPr lang="en-US" sz="24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A0CEC1F0-07BD-4107-9FA2-B9AC9FFDA91C}"/>
              </a:ext>
            </a:extLst>
          </p:cNvPr>
          <p:cNvSpPr/>
          <p:nvPr/>
        </p:nvSpPr>
        <p:spPr>
          <a:xfrm>
            <a:off x="5703216" y="4220852"/>
            <a:ext cx="2586715" cy="1442807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Điều</a:t>
            </a:r>
            <a:r>
              <a:rPr lang="en-US" b="1" dirty="0"/>
              <a:t> </a:t>
            </a:r>
            <a:r>
              <a:rPr lang="en-US" b="1" dirty="0" err="1"/>
              <a:t>trị</a:t>
            </a:r>
            <a:r>
              <a:rPr lang="en-US" b="1" dirty="0"/>
              <a:t> </a:t>
            </a:r>
            <a:r>
              <a:rPr lang="en-US" b="1" dirty="0" err="1"/>
              <a:t>nội</a:t>
            </a:r>
            <a:r>
              <a:rPr lang="en-US" b="1" dirty="0"/>
              <a:t> </a:t>
            </a:r>
            <a:r>
              <a:rPr lang="en-US" b="1" dirty="0" err="1"/>
              <a:t>trú</a:t>
            </a:r>
            <a:endParaRPr lang="en-US" b="1" dirty="0"/>
          </a:p>
          <a:p>
            <a:pPr algn="ctr"/>
            <a:r>
              <a:rPr lang="en-US" b="1" dirty="0"/>
              <a:t>30 GB </a:t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kê</a:t>
            </a:r>
            <a:r>
              <a:rPr lang="en-US" b="1" dirty="0"/>
              <a:t> 42 GB)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0328EC1-1443-4A2F-AA9A-60290FF5314D}"/>
              </a:ext>
            </a:extLst>
          </p:cNvPr>
          <p:cNvSpPr/>
          <p:nvPr/>
        </p:nvSpPr>
        <p:spPr>
          <a:xfrm>
            <a:off x="9354534" y="4618403"/>
            <a:ext cx="2258607" cy="92997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Khám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quản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lý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Hen - COPD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D32633F-84F8-4568-ABBF-7B0D6E3626FA}"/>
              </a:ext>
            </a:extLst>
          </p:cNvPr>
          <p:cNvSpPr/>
          <p:nvPr/>
        </p:nvSpPr>
        <p:spPr>
          <a:xfrm>
            <a:off x="9957849" y="2933682"/>
            <a:ext cx="1747157" cy="79083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Đo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CNHH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53A6AD2-D5F2-4C85-BD98-6C6C22F0F48F}"/>
              </a:ext>
            </a:extLst>
          </p:cNvPr>
          <p:cNvSpPr/>
          <p:nvPr/>
        </p:nvSpPr>
        <p:spPr>
          <a:xfrm>
            <a:off x="7027683" y="2092617"/>
            <a:ext cx="1989056" cy="62691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Tập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VLTL-PHCN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68515A0-EB9A-48C1-93E9-F5F8B03575A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19413" y="287083"/>
            <a:ext cx="2736915" cy="1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762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6683ADE9-9CFA-458F-B285-B0295F1689D8}"/>
              </a:ext>
            </a:extLst>
          </p:cNvPr>
          <p:cNvSpPr/>
          <p:nvPr/>
        </p:nvSpPr>
        <p:spPr>
          <a:xfrm>
            <a:off x="-281239" y="2338631"/>
            <a:ext cx="2149312" cy="201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Giải</a:t>
            </a:r>
            <a:r>
              <a:rPr lang="en-US" sz="2400" b="1" dirty="0"/>
              <a:t> </a:t>
            </a:r>
            <a:r>
              <a:rPr lang="en-US" sz="2400" b="1" dirty="0" err="1"/>
              <a:t>pháp</a:t>
            </a:r>
            <a:endParaRPr lang="en-US" sz="24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DE5A24B-ADF0-40B5-9C44-BBAD538333B4}"/>
              </a:ext>
            </a:extLst>
          </p:cNvPr>
          <p:cNvSpPr/>
          <p:nvPr/>
        </p:nvSpPr>
        <p:spPr>
          <a:xfrm>
            <a:off x="6303393" y="4224780"/>
            <a:ext cx="3525623" cy="192070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</a:rPr>
              <a:t>Phát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</a:rPr>
              <a:t>huy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</a:rPr>
              <a:t>phong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</a:rPr>
              <a:t>trào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</a:rPr>
              <a:t>công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</a:rPr>
              <a:t>đoàn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</a:rPr>
              <a:t>đoàn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</a:rPr>
              <a:t>thanh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</a:rPr>
              <a:t>niên</a:t>
            </a:r>
            <a:endParaRPr lang="en-US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106EFF5-FDBD-4BDA-B268-CF4D8689F85A}"/>
              </a:ext>
            </a:extLst>
          </p:cNvPr>
          <p:cNvSpPr/>
          <p:nvPr/>
        </p:nvSpPr>
        <p:spPr>
          <a:xfrm>
            <a:off x="3022859" y="4223994"/>
            <a:ext cx="3073139" cy="192149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Đầu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t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ư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trang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thiết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bị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để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phục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vụ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chẩn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đoán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điều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trị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kỹ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thuật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mới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705776A-A639-4D98-AAF8-BA9A7C003A81}"/>
              </a:ext>
            </a:extLst>
          </p:cNvPr>
          <p:cNvSpPr/>
          <p:nvPr/>
        </p:nvSpPr>
        <p:spPr>
          <a:xfrm>
            <a:off x="6268825" y="2338631"/>
            <a:ext cx="3525624" cy="15742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Đào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tạo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chuyên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sâu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phát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triển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kỹ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thuật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sinh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thiết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màng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phổi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giải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phẫu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bệnh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0C22AA7-7477-4D29-91FE-650BB430A442}"/>
              </a:ext>
            </a:extLst>
          </p:cNvPr>
          <p:cNvSpPr/>
          <p:nvPr/>
        </p:nvSpPr>
        <p:spPr>
          <a:xfrm>
            <a:off x="3022859" y="2338631"/>
            <a:ext cx="3073139" cy="15742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Mở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rộng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VLTL-PHCN</a:t>
            </a:r>
          </a:p>
          <a:p>
            <a:pPr algn="ctr"/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Triển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khai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GB ban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ngày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5EE3EAD-AE57-4D71-913B-790FB0462E56}"/>
              </a:ext>
            </a:extLst>
          </p:cNvPr>
          <p:cNvSpPr/>
          <p:nvPr/>
        </p:nvSpPr>
        <p:spPr>
          <a:xfrm>
            <a:off x="6268825" y="560896"/>
            <a:ext cx="3525624" cy="157427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Liên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KCB </a:t>
            </a:r>
            <a:r>
              <a:rPr lang="en-US" sz="2400" dirty="0" err="1"/>
              <a:t>dịch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A995C62-E307-4A2B-B037-1A3D9CEEBA4D}"/>
              </a:ext>
            </a:extLst>
          </p:cNvPr>
          <p:cNvSpPr/>
          <p:nvPr/>
        </p:nvSpPr>
        <p:spPr>
          <a:xfrm>
            <a:off x="3022861" y="560896"/>
            <a:ext cx="3073139" cy="157427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Quảng</a:t>
            </a:r>
            <a:r>
              <a:rPr lang="en-US" sz="2400" dirty="0"/>
              <a:t> </a:t>
            </a:r>
            <a:r>
              <a:rPr lang="en-US" sz="2400" dirty="0" err="1"/>
              <a:t>bá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ảnh</a:t>
            </a:r>
            <a:r>
              <a:rPr lang="en-US" sz="2400" dirty="0"/>
              <a:t> BV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xmlns="" id="{41CFACE4-4858-4713-AE44-D850B7ED1C86}"/>
              </a:ext>
            </a:extLst>
          </p:cNvPr>
          <p:cNvSpPr/>
          <p:nvPr/>
        </p:nvSpPr>
        <p:spPr>
          <a:xfrm>
            <a:off x="1806802" y="1224701"/>
            <a:ext cx="772998" cy="61352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xmlns="" id="{4AE88A89-7926-4DD6-832C-7D45DACEBC7A}"/>
              </a:ext>
            </a:extLst>
          </p:cNvPr>
          <p:cNvSpPr/>
          <p:nvPr/>
        </p:nvSpPr>
        <p:spPr>
          <a:xfrm>
            <a:off x="1954486" y="3074704"/>
            <a:ext cx="625314" cy="50904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xmlns="" id="{EB306682-F78A-4716-8287-489A0865AABB}"/>
              </a:ext>
            </a:extLst>
          </p:cNvPr>
          <p:cNvSpPr/>
          <p:nvPr/>
        </p:nvSpPr>
        <p:spPr>
          <a:xfrm>
            <a:off x="1954486" y="4930219"/>
            <a:ext cx="625314" cy="509047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C2BB3CD-90EF-49FF-857D-D54EF82DA8CA}"/>
              </a:ext>
            </a:extLst>
          </p:cNvPr>
          <p:cNvSpPr/>
          <p:nvPr/>
        </p:nvSpPr>
        <p:spPr>
          <a:xfrm>
            <a:off x="10114961" y="1659118"/>
            <a:ext cx="1847653" cy="327110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Tăng</a:t>
            </a:r>
            <a:r>
              <a:rPr lang="en-US" sz="2400" dirty="0"/>
              <a:t> c</a:t>
            </a:r>
            <a:r>
              <a:rPr lang="vi-VN" sz="2400" dirty="0"/>
              <a:t>ư</a:t>
            </a:r>
            <a:r>
              <a:rPr lang="en-US" sz="2400" dirty="0" err="1"/>
              <a:t>ờng</a:t>
            </a:r>
            <a:r>
              <a:rPr lang="en-US" sz="2400" dirty="0"/>
              <a:t> NCKH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chuyên</a:t>
            </a:r>
            <a:r>
              <a:rPr lang="en-US" sz="2400" dirty="0"/>
              <a:t> </a:t>
            </a:r>
            <a:r>
              <a:rPr lang="en-US" sz="2400" dirty="0" err="1"/>
              <a:t>môn</a:t>
            </a:r>
            <a:r>
              <a:rPr lang="en-US" sz="2400" dirty="0"/>
              <a:t>, </a:t>
            </a:r>
            <a:r>
              <a:rPr lang="en-US" sz="2400" dirty="0" err="1"/>
              <a:t>nghiệp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53511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24839"/>
          </a:xfrm>
        </p:spPr>
        <p:txBody>
          <a:bodyPr>
            <a:normAutofit/>
          </a:bodyPr>
          <a:lstStyle/>
          <a:p>
            <a:r>
              <a:rPr lang="en-US" sz="3600" dirty="0"/>
              <a:t>7. </a:t>
            </a:r>
            <a:r>
              <a:rPr lang="en-US" sz="3600" dirty="0" err="1"/>
              <a:t>Biện</a:t>
            </a:r>
            <a:r>
              <a:rPr lang="en-US" sz="3600" dirty="0"/>
              <a:t> </a:t>
            </a:r>
            <a:r>
              <a:rPr lang="en-US" sz="3600" dirty="0" err="1"/>
              <a:t>pháp</a:t>
            </a:r>
            <a:r>
              <a:rPr lang="en-US" sz="3600" dirty="0"/>
              <a:t> </a:t>
            </a:r>
            <a:r>
              <a:rPr lang="en-US" sz="3600" dirty="0" err="1"/>
              <a:t>cụ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850078" cy="4023360"/>
          </a:xfrm>
        </p:spPr>
        <p:txBody>
          <a:bodyPr>
            <a:normAutofit/>
          </a:bodyPr>
          <a:lstStyle/>
          <a:p>
            <a:pPr lvl="0"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truyền</a:t>
            </a:r>
            <a:r>
              <a:rPr lang="en-US" sz="2400" dirty="0"/>
              <a:t> </a:t>
            </a:r>
            <a:r>
              <a:rPr lang="en-US" sz="2400" dirty="0" err="1"/>
              <a:t>thông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khoa</a:t>
            </a:r>
            <a:r>
              <a:rPr lang="en-US" sz="2400" dirty="0"/>
              <a:t> (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 </a:t>
            </a:r>
            <a:r>
              <a:rPr lang="en-US" sz="2400" dirty="0" err="1"/>
              <a:t>nội</a:t>
            </a:r>
            <a:r>
              <a:rPr lang="en-US" sz="2400" dirty="0"/>
              <a:t> </a:t>
            </a:r>
            <a:r>
              <a:rPr lang="en-US" sz="2400" dirty="0" err="1"/>
              <a:t>trú</a:t>
            </a:r>
            <a:r>
              <a:rPr lang="en-US" sz="2400" dirty="0"/>
              <a:t>, </a:t>
            </a:r>
            <a:r>
              <a:rPr lang="en-US" sz="2400" dirty="0" err="1"/>
              <a:t>ngoại</a:t>
            </a:r>
            <a:r>
              <a:rPr lang="en-US" sz="2400" dirty="0"/>
              <a:t> </a:t>
            </a:r>
            <a:r>
              <a:rPr lang="en-US" sz="2400" dirty="0" err="1"/>
              <a:t>trú</a:t>
            </a:r>
            <a:r>
              <a:rPr lang="en-US" sz="2400" dirty="0"/>
              <a:t>, </a:t>
            </a:r>
            <a:r>
              <a:rPr lang="en-US" sz="2400" dirty="0" err="1"/>
              <a:t>khám</a:t>
            </a:r>
            <a:r>
              <a:rPr lang="en-US" sz="2400" dirty="0"/>
              <a:t> </a:t>
            </a:r>
            <a:r>
              <a:rPr lang="en-US" sz="2400" dirty="0" err="1"/>
              <a:t>sàng</a:t>
            </a:r>
            <a:r>
              <a:rPr lang="en-US" sz="2400" dirty="0"/>
              <a:t> </a:t>
            </a:r>
            <a:r>
              <a:rPr lang="en-US" sz="2400" dirty="0" err="1"/>
              <a:t>lọc</a:t>
            </a:r>
            <a:r>
              <a:rPr lang="en-US" sz="2400" dirty="0"/>
              <a:t>),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truyền</a:t>
            </a:r>
            <a:r>
              <a:rPr lang="en-US" sz="2400" dirty="0"/>
              <a:t> </a:t>
            </a:r>
            <a:r>
              <a:rPr lang="en-US" sz="2400" dirty="0" err="1"/>
              <a:t>thông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Hen, COPD, </a:t>
            </a:r>
            <a:r>
              <a:rPr lang="en-US" sz="2400" dirty="0" err="1"/>
              <a:t>Nấm</a:t>
            </a:r>
            <a:r>
              <a:rPr lang="en-US" sz="2400" dirty="0"/>
              <a:t> </a:t>
            </a:r>
            <a:r>
              <a:rPr lang="en-US" sz="2400" dirty="0" err="1"/>
              <a:t>phổi</a:t>
            </a:r>
            <a:r>
              <a:rPr lang="en-US" sz="2400" dirty="0"/>
              <a:t>, </a:t>
            </a:r>
            <a:r>
              <a:rPr lang="en-US" sz="2400" dirty="0" err="1"/>
              <a:t>bụi</a:t>
            </a:r>
            <a:r>
              <a:rPr lang="en-US" sz="2400" dirty="0"/>
              <a:t> </a:t>
            </a:r>
            <a:r>
              <a:rPr lang="en-US" sz="2400" dirty="0" err="1"/>
              <a:t>phổi</a:t>
            </a:r>
            <a:r>
              <a:rPr lang="en-US" sz="2400" dirty="0"/>
              <a:t>…,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báo</a:t>
            </a:r>
            <a:r>
              <a:rPr lang="en-US" sz="2400" dirty="0"/>
              <a:t> </a:t>
            </a:r>
            <a:r>
              <a:rPr lang="en-US" sz="2400" dirty="0" err="1"/>
              <a:t>cáo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ca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đăng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facebook</a:t>
            </a:r>
            <a:r>
              <a:rPr lang="en-US" sz="2400" dirty="0"/>
              <a:t>, web…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viện</a:t>
            </a:r>
            <a:r>
              <a:rPr lang="en-US" sz="2400" dirty="0"/>
              <a:t>;</a:t>
            </a:r>
          </a:p>
          <a:p>
            <a:pPr lvl="0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lực</a:t>
            </a:r>
            <a:r>
              <a:rPr lang="en-US" sz="2400" dirty="0"/>
              <a:t>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cực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đoàn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ngoại</a:t>
            </a:r>
            <a:r>
              <a:rPr lang="en-US" sz="2400" dirty="0"/>
              <a:t> </a:t>
            </a:r>
            <a:r>
              <a:rPr lang="en-US" sz="2400" dirty="0" err="1"/>
              <a:t>viện</a:t>
            </a:r>
            <a:r>
              <a:rPr lang="en-US" sz="2400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xmlns="" val="1804099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24839"/>
          </a:xfrm>
        </p:spPr>
        <p:txBody>
          <a:bodyPr>
            <a:normAutofit/>
          </a:bodyPr>
          <a:lstStyle/>
          <a:p>
            <a:r>
              <a:rPr lang="en-US" sz="3600" dirty="0"/>
              <a:t>7. </a:t>
            </a:r>
            <a:r>
              <a:rPr lang="en-US" sz="3600" dirty="0" err="1"/>
              <a:t>Biện</a:t>
            </a:r>
            <a:r>
              <a:rPr lang="en-US" sz="3600" dirty="0"/>
              <a:t> </a:t>
            </a:r>
            <a:r>
              <a:rPr lang="en-US" sz="3600" dirty="0" err="1"/>
              <a:t>pháp</a:t>
            </a:r>
            <a:r>
              <a:rPr lang="en-US" sz="3600" dirty="0"/>
              <a:t> </a:t>
            </a:r>
            <a:r>
              <a:rPr lang="en-US" sz="3600" dirty="0" err="1"/>
              <a:t>cụ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dirty="0" err="1"/>
              <a:t>Rà</a:t>
            </a:r>
            <a:r>
              <a:rPr lang="en-US" sz="2400" dirty="0"/>
              <a:t> </a:t>
            </a:r>
            <a:r>
              <a:rPr lang="en-US" sz="2400" dirty="0" err="1"/>
              <a:t>soát</a:t>
            </a:r>
            <a:r>
              <a:rPr lang="en-US" sz="2400" dirty="0"/>
              <a:t>, </a:t>
            </a:r>
            <a:r>
              <a:rPr lang="en-US" sz="2400" dirty="0" err="1"/>
              <a:t>đánh</a:t>
            </a:r>
            <a:r>
              <a:rPr lang="en-US" sz="2400" dirty="0"/>
              <a:t> </a:t>
            </a:r>
            <a:r>
              <a:rPr lang="en-US" sz="2400" dirty="0" err="1"/>
              <a:t>giá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đề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cung</a:t>
            </a:r>
            <a:r>
              <a:rPr lang="en-US" sz="2400" dirty="0"/>
              <a:t> </a:t>
            </a:r>
            <a:r>
              <a:rPr lang="en-US" sz="2400" dirty="0" err="1"/>
              <a:t>cấp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thiết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kỹ</a:t>
            </a:r>
            <a:r>
              <a:rPr lang="en-US" sz="2400" dirty="0"/>
              <a:t> </a:t>
            </a:r>
            <a:r>
              <a:rPr lang="en-US" sz="2400" dirty="0" err="1"/>
              <a:t>thuật</a:t>
            </a:r>
            <a:r>
              <a:rPr lang="en-US" sz="2400" dirty="0"/>
              <a:t> VLTL-PHCN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mở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 </a:t>
            </a:r>
            <a:r>
              <a:rPr lang="en-US" sz="2400" dirty="0" err="1"/>
              <a:t>thêm</a:t>
            </a:r>
            <a:r>
              <a:rPr lang="en-US" sz="2400" dirty="0"/>
              <a:t> </a:t>
            </a:r>
            <a:r>
              <a:rPr lang="en-US" sz="2400" dirty="0" err="1"/>
              <a:t>kỹ</a:t>
            </a:r>
            <a:r>
              <a:rPr lang="en-US" sz="2400" dirty="0"/>
              <a:t> </a:t>
            </a:r>
            <a:r>
              <a:rPr lang="en-US" sz="2400" dirty="0" err="1"/>
              <a:t>thuật</a:t>
            </a:r>
            <a:r>
              <a:rPr lang="en-US" sz="2400" dirty="0"/>
              <a:t> VLTL-PHCN, </a:t>
            </a:r>
            <a:r>
              <a:rPr lang="en-US" sz="2400" dirty="0" err="1"/>
              <a:t>nhằm</a:t>
            </a:r>
            <a:r>
              <a:rPr lang="en-US" sz="2400" dirty="0"/>
              <a:t> </a:t>
            </a:r>
            <a:r>
              <a:rPr lang="en-US" sz="2400" dirty="0" err="1"/>
              <a:t>tối</a:t>
            </a:r>
            <a:r>
              <a:rPr lang="en-US" sz="2400" dirty="0"/>
              <a:t> </a:t>
            </a:r>
            <a:r>
              <a:rPr lang="en-US" sz="2400" dirty="0" err="1"/>
              <a:t>ưu</a:t>
            </a:r>
            <a:r>
              <a:rPr lang="en-US" sz="2400" dirty="0"/>
              <a:t> </a:t>
            </a:r>
            <a:r>
              <a:rPr lang="en-US" sz="2400" dirty="0" err="1"/>
              <a:t>nguồn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lực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phục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 </a:t>
            </a:r>
            <a:r>
              <a:rPr lang="en-US" sz="2400" dirty="0" err="1"/>
              <a:t>nhu</a:t>
            </a:r>
            <a:r>
              <a:rPr lang="en-US" sz="2400" dirty="0"/>
              <a:t> </a:t>
            </a:r>
            <a:r>
              <a:rPr lang="en-US" sz="2400" dirty="0" err="1"/>
              <a:t>cầu</a:t>
            </a:r>
            <a:r>
              <a:rPr lang="en-US" sz="2400" dirty="0"/>
              <a:t> </a:t>
            </a:r>
            <a:r>
              <a:rPr lang="en-US" sz="2400" dirty="0" err="1"/>
              <a:t>khám</a:t>
            </a:r>
            <a:r>
              <a:rPr lang="en-US" sz="2400" dirty="0"/>
              <a:t> </a:t>
            </a:r>
            <a:r>
              <a:rPr lang="en-US" sz="2400" dirty="0" err="1"/>
              <a:t>chữa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;</a:t>
            </a:r>
          </a:p>
          <a:p>
            <a:pPr lvl="0"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dirty="0" err="1"/>
              <a:t>Triển</a:t>
            </a:r>
            <a:r>
              <a:rPr lang="en-US" sz="2400" dirty="0"/>
              <a:t> </a:t>
            </a:r>
            <a:r>
              <a:rPr lang="en-US" sz="2400" dirty="0" err="1"/>
              <a:t>khai</a:t>
            </a:r>
            <a:r>
              <a:rPr lang="en-US" sz="2400" dirty="0"/>
              <a:t> 5-10 </a:t>
            </a:r>
            <a:r>
              <a:rPr lang="en-US" sz="2400" dirty="0" err="1"/>
              <a:t>giường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ban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phục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nhu</a:t>
            </a:r>
            <a:r>
              <a:rPr lang="en-US" sz="2400" dirty="0"/>
              <a:t> </a:t>
            </a:r>
            <a:r>
              <a:rPr lang="en-US" sz="2400" dirty="0" err="1"/>
              <a:t>cầu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VLTL-PHCN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xmlns="" val="3111501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12808"/>
          </a:xfrm>
        </p:spPr>
        <p:txBody>
          <a:bodyPr>
            <a:normAutofit/>
          </a:bodyPr>
          <a:lstStyle/>
          <a:p>
            <a:r>
              <a:rPr lang="en-US" sz="3600" dirty="0"/>
              <a:t>7. </a:t>
            </a:r>
            <a:r>
              <a:rPr lang="en-US" sz="3600" dirty="0" err="1"/>
              <a:t>Biện</a:t>
            </a:r>
            <a:r>
              <a:rPr lang="en-US" sz="3600" dirty="0"/>
              <a:t> </a:t>
            </a:r>
            <a:r>
              <a:rPr lang="en-US" sz="3600" dirty="0" err="1"/>
              <a:t>pháp</a:t>
            </a:r>
            <a:r>
              <a:rPr lang="en-US" sz="3600" dirty="0"/>
              <a:t> </a:t>
            </a:r>
            <a:r>
              <a:rPr lang="en-US" sz="3600" dirty="0" err="1"/>
              <a:t>cụ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671" y="1630581"/>
            <a:ext cx="11241741" cy="4023360"/>
          </a:xfrm>
        </p:spPr>
        <p:txBody>
          <a:bodyPr>
            <a:noAutofit/>
          </a:bodyPr>
          <a:lstStyle/>
          <a:p>
            <a:pPr lvl="0"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dirty="0" err="1"/>
              <a:t>Đề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viện</a:t>
            </a:r>
            <a:r>
              <a:rPr lang="en-US" sz="2400" dirty="0"/>
              <a:t> </a:t>
            </a:r>
            <a:r>
              <a:rPr lang="en-US" sz="2400" dirty="0" err="1"/>
              <a:t>sớm</a:t>
            </a:r>
            <a:r>
              <a:rPr lang="en-US" sz="2400" dirty="0"/>
              <a:t> </a:t>
            </a:r>
            <a:r>
              <a:rPr lang="en-US" sz="2400" dirty="0" err="1"/>
              <a:t>cử</a:t>
            </a:r>
            <a:r>
              <a:rPr lang="en-US" sz="2400" dirty="0"/>
              <a:t> NVYT </a:t>
            </a:r>
            <a:r>
              <a:rPr lang="en-US" sz="2400" dirty="0" err="1"/>
              <a:t>đào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kỹ</a:t>
            </a:r>
            <a:r>
              <a:rPr lang="en-US" sz="2400" dirty="0"/>
              <a:t> </a:t>
            </a:r>
            <a:r>
              <a:rPr lang="en-US" sz="2400" dirty="0" err="1"/>
              <a:t>thuật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thiết</a:t>
            </a:r>
            <a:r>
              <a:rPr lang="en-US" sz="2400" dirty="0"/>
              <a:t> </a:t>
            </a:r>
            <a:r>
              <a:rPr lang="en-US" sz="2400" dirty="0" err="1"/>
              <a:t>màng</a:t>
            </a:r>
            <a:r>
              <a:rPr lang="en-US" sz="2400" dirty="0"/>
              <a:t> </a:t>
            </a:r>
            <a:r>
              <a:rPr lang="en-US" sz="2400" dirty="0" err="1"/>
              <a:t>phổi</a:t>
            </a:r>
            <a:r>
              <a:rPr lang="en-US" sz="2400" dirty="0"/>
              <a:t>, </a:t>
            </a:r>
            <a:r>
              <a:rPr lang="en-US" sz="2400" dirty="0" err="1"/>
              <a:t>giải</a:t>
            </a:r>
            <a:r>
              <a:rPr lang="en-US" sz="2400" dirty="0"/>
              <a:t> </a:t>
            </a:r>
            <a:r>
              <a:rPr lang="en-US" sz="2400" dirty="0" err="1"/>
              <a:t>phẫu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, </a:t>
            </a:r>
            <a:r>
              <a:rPr lang="en-US" sz="2400" dirty="0" err="1"/>
              <a:t>thăm</a:t>
            </a:r>
            <a:r>
              <a:rPr lang="en-US" sz="2400" dirty="0"/>
              <a:t> </a:t>
            </a:r>
            <a:r>
              <a:rPr lang="en-US" sz="2400" dirty="0" err="1"/>
              <a:t>dò</a:t>
            </a:r>
            <a:r>
              <a:rPr lang="en-US" sz="2400" dirty="0"/>
              <a:t> </a:t>
            </a:r>
            <a:r>
              <a:rPr lang="en-US" sz="2400" dirty="0" err="1"/>
              <a:t>chức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 </a:t>
            </a:r>
            <a:r>
              <a:rPr lang="en-US" sz="2400" dirty="0" err="1"/>
              <a:t>hô</a:t>
            </a:r>
            <a:r>
              <a:rPr lang="en-US" sz="2400" dirty="0"/>
              <a:t> </a:t>
            </a:r>
            <a:r>
              <a:rPr lang="en-US" sz="2400" dirty="0" err="1"/>
              <a:t>hấp</a:t>
            </a:r>
            <a:r>
              <a:rPr lang="en-US" sz="2400" dirty="0"/>
              <a:t> </a:t>
            </a:r>
            <a:r>
              <a:rPr lang="en-US" sz="2400" dirty="0" err="1"/>
              <a:t>nâng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đảm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triển</a:t>
            </a:r>
            <a:r>
              <a:rPr lang="en-US" sz="2400" dirty="0"/>
              <a:t> </a:t>
            </a:r>
            <a:r>
              <a:rPr lang="en-US" sz="2400" dirty="0" err="1"/>
              <a:t>khai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lâm</a:t>
            </a:r>
            <a:r>
              <a:rPr lang="en-US" sz="2400" dirty="0"/>
              <a:t> </a:t>
            </a:r>
            <a:r>
              <a:rPr lang="en-US" sz="2400" dirty="0" err="1"/>
              <a:t>sàng</a:t>
            </a:r>
            <a:r>
              <a:rPr lang="en-US" sz="2400" dirty="0"/>
              <a:t> – </a:t>
            </a:r>
            <a:r>
              <a:rPr lang="en-US" sz="2400" dirty="0" err="1"/>
              <a:t>cận</a:t>
            </a:r>
            <a:r>
              <a:rPr lang="en-US" sz="2400" dirty="0"/>
              <a:t> </a:t>
            </a:r>
            <a:r>
              <a:rPr lang="en-US" sz="2400" dirty="0" err="1"/>
              <a:t>lâm</a:t>
            </a:r>
            <a:r>
              <a:rPr lang="en-US" sz="2400" dirty="0"/>
              <a:t> </a:t>
            </a:r>
            <a:r>
              <a:rPr lang="en-US" sz="2400" dirty="0" err="1"/>
              <a:t>sàng</a:t>
            </a:r>
            <a:r>
              <a:rPr lang="en-US" sz="2400" dirty="0"/>
              <a:t>;</a:t>
            </a:r>
          </a:p>
          <a:p>
            <a:pPr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dirty="0" err="1"/>
              <a:t>Giao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sâu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từng</a:t>
            </a:r>
            <a:r>
              <a:rPr lang="en-US" sz="2400" dirty="0"/>
              <a:t> </a:t>
            </a:r>
            <a:r>
              <a:rPr lang="en-US" sz="2400" dirty="0" err="1"/>
              <a:t>mảng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, </a:t>
            </a:r>
            <a:r>
              <a:rPr lang="en-US" sz="2400" dirty="0" err="1"/>
              <a:t>chăm</a:t>
            </a:r>
            <a:r>
              <a:rPr lang="en-US" sz="2400" dirty="0"/>
              <a:t> </a:t>
            </a:r>
            <a:r>
              <a:rPr lang="en-US" sz="2400" dirty="0" err="1"/>
              <a:t>sóc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lý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phổi</a:t>
            </a:r>
            <a:r>
              <a:rPr lang="en-US" sz="2400" dirty="0"/>
              <a:t>,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nhiệm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 </a:t>
            </a:r>
            <a:r>
              <a:rPr lang="en-US" sz="2400" dirty="0" err="1"/>
              <a:t>đào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NVYT 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viện</a:t>
            </a:r>
            <a:r>
              <a:rPr lang="en-US" sz="2400" dirty="0"/>
              <a:t>.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nâng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lượng</a:t>
            </a:r>
            <a:r>
              <a:rPr lang="en-US" sz="2400" dirty="0"/>
              <a:t> </a:t>
            </a:r>
            <a:r>
              <a:rPr lang="en-US" sz="2400" dirty="0" err="1"/>
              <a:t>chuyên</a:t>
            </a:r>
            <a:r>
              <a:rPr lang="en-US" sz="2400" dirty="0"/>
              <a:t> </a:t>
            </a:r>
            <a:r>
              <a:rPr lang="en-US" sz="2400" dirty="0" err="1"/>
              <a:t>môn</a:t>
            </a:r>
            <a:r>
              <a:rPr lang="en-US" sz="2400" dirty="0"/>
              <a:t> </a:t>
            </a:r>
            <a:r>
              <a:rPr lang="en-US" sz="2400" dirty="0" err="1"/>
              <a:t>chung</a:t>
            </a:r>
            <a:r>
              <a:rPr lang="en-US" sz="2400" dirty="0"/>
              <a:t>,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huy</a:t>
            </a:r>
            <a:r>
              <a:rPr lang="en-US" sz="2400" dirty="0"/>
              <a:t> </a:t>
            </a:r>
            <a:r>
              <a:rPr lang="en-US" sz="2400" dirty="0" err="1"/>
              <a:t>hiệu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tối</a:t>
            </a:r>
            <a:r>
              <a:rPr lang="en-US" sz="2400" dirty="0"/>
              <a:t> </a:t>
            </a:r>
            <a:r>
              <a:rPr lang="en-US" sz="2400" dirty="0" err="1"/>
              <a:t>đa</a:t>
            </a:r>
            <a:r>
              <a:rPr lang="en-US" sz="2400" dirty="0"/>
              <a:t> </a:t>
            </a:r>
            <a:r>
              <a:rPr lang="en-US" sz="2400" dirty="0" err="1"/>
              <a:t>khả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, </a:t>
            </a:r>
            <a:r>
              <a:rPr lang="en-US" sz="2400" dirty="0" err="1"/>
              <a:t>trách</a:t>
            </a:r>
            <a:r>
              <a:rPr lang="en-US" sz="2400" dirty="0"/>
              <a:t> </a:t>
            </a:r>
            <a:r>
              <a:rPr lang="en-US" sz="2400" dirty="0" err="1"/>
              <a:t>nhiệm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NVYT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trau</a:t>
            </a:r>
            <a:r>
              <a:rPr lang="en-US" sz="2400" dirty="0"/>
              <a:t> </a:t>
            </a:r>
            <a:r>
              <a:rPr lang="en-US" sz="2400" dirty="0" err="1"/>
              <a:t>dồi</a:t>
            </a:r>
            <a:r>
              <a:rPr lang="en-US" sz="2400" dirty="0"/>
              <a:t> </a:t>
            </a:r>
            <a:r>
              <a:rPr lang="en-US" sz="2400" dirty="0" err="1"/>
              <a:t>kiến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chuyên</a:t>
            </a:r>
            <a:r>
              <a:rPr lang="en-US" sz="2400" dirty="0"/>
              <a:t> </a:t>
            </a:r>
            <a:r>
              <a:rPr lang="en-US" sz="2400" dirty="0" err="1"/>
              <a:t>môn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352648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48896"/>
            <a:ext cx="10058400" cy="1181250"/>
          </a:xfrm>
        </p:spPr>
        <p:txBody>
          <a:bodyPr>
            <a:normAutofit/>
          </a:bodyPr>
          <a:lstStyle/>
          <a:p>
            <a:r>
              <a:rPr lang="en-US" sz="3600" dirty="0"/>
              <a:t>7. </a:t>
            </a:r>
            <a:r>
              <a:rPr lang="en-US" sz="3600" dirty="0" err="1"/>
              <a:t>Biện</a:t>
            </a:r>
            <a:r>
              <a:rPr lang="en-US" sz="3600" dirty="0"/>
              <a:t> </a:t>
            </a:r>
            <a:r>
              <a:rPr lang="en-US" sz="3600" dirty="0" err="1"/>
              <a:t>pháp</a:t>
            </a:r>
            <a:r>
              <a:rPr lang="en-US" sz="3600" dirty="0"/>
              <a:t> </a:t>
            </a:r>
            <a:r>
              <a:rPr lang="en-US" sz="3600" dirty="0" err="1"/>
              <a:t>cụ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09" y="1777816"/>
            <a:ext cx="11241741" cy="3302367"/>
          </a:xfrm>
        </p:spPr>
        <p:txBody>
          <a:bodyPr>
            <a:noAutofit/>
          </a:bodyPr>
          <a:lstStyle/>
          <a:p>
            <a:pPr lvl="0"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dirty="0" err="1"/>
              <a:t>Triển</a:t>
            </a:r>
            <a:r>
              <a:rPr lang="en-US" sz="2400" dirty="0"/>
              <a:t> </a:t>
            </a:r>
            <a:r>
              <a:rPr lang="en-US" sz="2400" dirty="0" err="1"/>
              <a:t>khai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NCKH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đánh</a:t>
            </a:r>
            <a:r>
              <a:rPr lang="en-US" sz="2400" dirty="0"/>
              <a:t> </a:t>
            </a:r>
            <a:r>
              <a:rPr lang="en-US" sz="2400" dirty="0" err="1"/>
              <a:t>giá</a:t>
            </a:r>
            <a:r>
              <a:rPr lang="en-US" sz="2400" dirty="0"/>
              <a:t> </a:t>
            </a:r>
            <a:r>
              <a:rPr lang="en-US" sz="2400" dirty="0" err="1"/>
              <a:t>hiệu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, </a:t>
            </a:r>
            <a:r>
              <a:rPr lang="en-US" sz="2400" dirty="0" err="1"/>
              <a:t>chăm</a:t>
            </a:r>
            <a:r>
              <a:rPr lang="en-US" sz="2400" dirty="0"/>
              <a:t> </a:t>
            </a:r>
            <a:r>
              <a:rPr lang="en-US" sz="2400" dirty="0" err="1"/>
              <a:t>sóc</a:t>
            </a:r>
            <a:r>
              <a:rPr lang="en-US" sz="2400" dirty="0"/>
              <a:t>, </a:t>
            </a:r>
            <a:r>
              <a:rPr lang="en-US" sz="2400" dirty="0" err="1"/>
              <a:t>góp</a:t>
            </a:r>
            <a:r>
              <a:rPr lang="en-US" sz="2400" dirty="0"/>
              <a:t> </a:t>
            </a:r>
            <a:r>
              <a:rPr lang="en-US" sz="2400" dirty="0" err="1"/>
              <a:t>phần</a:t>
            </a:r>
            <a:r>
              <a:rPr lang="en-US" sz="2400" dirty="0"/>
              <a:t> </a:t>
            </a:r>
            <a:r>
              <a:rPr lang="en-US" sz="2400" dirty="0" err="1"/>
              <a:t>trau</a:t>
            </a:r>
            <a:r>
              <a:rPr lang="en-US" sz="2400" dirty="0"/>
              <a:t> </a:t>
            </a:r>
            <a:r>
              <a:rPr lang="en-US" sz="2400" dirty="0" err="1"/>
              <a:t>dồi</a:t>
            </a:r>
            <a:r>
              <a:rPr lang="en-US" sz="2400" dirty="0"/>
              <a:t> </a:t>
            </a:r>
            <a:r>
              <a:rPr lang="en-US" sz="2400" dirty="0" err="1"/>
              <a:t>kiến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chuyên</a:t>
            </a:r>
            <a:r>
              <a:rPr lang="en-US" sz="2400" dirty="0"/>
              <a:t> </a:t>
            </a:r>
            <a:r>
              <a:rPr lang="en-US" sz="2400" dirty="0" err="1"/>
              <a:t>môn</a:t>
            </a:r>
            <a:r>
              <a:rPr lang="en-US" sz="2400" dirty="0"/>
              <a:t>, </a:t>
            </a:r>
            <a:r>
              <a:rPr lang="en-US" sz="2400" dirty="0" err="1"/>
              <a:t>nghiệp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, </a:t>
            </a:r>
            <a:r>
              <a:rPr lang="en-US" sz="2400" dirty="0" err="1"/>
              <a:t>nâng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 </a:t>
            </a:r>
            <a:r>
              <a:rPr lang="en-US" sz="2400" dirty="0" err="1"/>
              <a:t>hiệu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ng</a:t>
            </a:r>
            <a:r>
              <a:rPr lang="vi-VN" sz="2400" dirty="0"/>
              <a:t>ư</a:t>
            </a:r>
            <a:r>
              <a:rPr lang="en-US" sz="2400" dirty="0" err="1"/>
              <a:t>ời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endParaRPr lang="en-US" sz="2400" dirty="0"/>
          </a:p>
          <a:p>
            <a:pPr lvl="0"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đoàn</a:t>
            </a:r>
            <a:r>
              <a:rPr lang="en-US" sz="2400" dirty="0"/>
              <a:t>, </a:t>
            </a:r>
            <a:r>
              <a:rPr lang="en-US" sz="2400" dirty="0" err="1"/>
              <a:t>đoàn</a:t>
            </a:r>
            <a:r>
              <a:rPr lang="en-US" sz="2400" dirty="0"/>
              <a:t> </a:t>
            </a:r>
            <a:r>
              <a:rPr lang="en-US" sz="2400" dirty="0" err="1"/>
              <a:t>thanh</a:t>
            </a:r>
            <a:r>
              <a:rPr lang="en-US" sz="2400" dirty="0"/>
              <a:t> </a:t>
            </a:r>
            <a:r>
              <a:rPr lang="en-US" sz="2400" dirty="0" err="1"/>
              <a:t>niên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kế</a:t>
            </a:r>
            <a:r>
              <a:rPr lang="en-US" sz="2400" dirty="0"/>
              <a:t> </a:t>
            </a:r>
            <a:r>
              <a:rPr lang="en-US" sz="2400" dirty="0" err="1"/>
              <a:t>hoạch</a:t>
            </a:r>
            <a:r>
              <a:rPr lang="en-US" sz="2400" dirty="0"/>
              <a:t> </a:t>
            </a:r>
            <a:r>
              <a:rPr lang="en-US" sz="2400" dirty="0" err="1"/>
              <a:t>cụ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khoa </a:t>
            </a:r>
            <a:r>
              <a:rPr lang="en-US" sz="2400" dirty="0" err="1"/>
              <a:t>phòng</a:t>
            </a:r>
            <a:r>
              <a:rPr lang="en-US" sz="2400" dirty="0"/>
              <a:t>,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tổ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đoàn</a:t>
            </a:r>
            <a:r>
              <a:rPr lang="en-US" sz="2400" dirty="0"/>
              <a:t>. </a:t>
            </a:r>
            <a:r>
              <a:rPr lang="en-US" sz="2400" dirty="0" err="1"/>
              <a:t>Khoa</a:t>
            </a:r>
            <a:r>
              <a:rPr lang="en-US" sz="2400" dirty="0"/>
              <a:t> </a:t>
            </a:r>
            <a:r>
              <a:rPr lang="en-US" sz="2400" dirty="0" err="1"/>
              <a:t>phòng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phối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,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đánh</a:t>
            </a:r>
            <a:r>
              <a:rPr lang="en-US" sz="2400" dirty="0"/>
              <a:t> </a:t>
            </a:r>
            <a:r>
              <a:rPr lang="en-US" sz="2400" dirty="0" err="1"/>
              <a:t>giá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toàn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CBVC, NLĐ.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sở</a:t>
            </a:r>
            <a:r>
              <a:rPr lang="en-US" sz="2400" dirty="0"/>
              <a:t> </a:t>
            </a:r>
            <a:r>
              <a:rPr lang="en-US" sz="2400" dirty="0" err="1"/>
              <a:t>giới</a:t>
            </a:r>
            <a:r>
              <a:rPr lang="en-US" sz="2400" dirty="0"/>
              <a:t> </a:t>
            </a:r>
            <a:r>
              <a:rPr lang="en-US" sz="2400" dirty="0" err="1"/>
              <a:t>thiệu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Chi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ưu</a:t>
            </a:r>
            <a:r>
              <a:rPr lang="en-US" sz="2400" dirty="0"/>
              <a:t> </a:t>
            </a:r>
            <a:r>
              <a:rPr lang="en-US" sz="2400" dirty="0" err="1"/>
              <a:t>tú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đào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, </a:t>
            </a:r>
            <a:r>
              <a:rPr lang="en-US" sz="2400" dirty="0" err="1"/>
              <a:t>bồi</a:t>
            </a:r>
            <a:r>
              <a:rPr lang="en-US" sz="2400" dirty="0"/>
              <a:t> </a:t>
            </a:r>
            <a:r>
              <a:rPr lang="en-US" sz="2400" dirty="0" err="1"/>
              <a:t>dưỡng</a:t>
            </a:r>
            <a:r>
              <a:rPr lang="en-US" sz="2400" dirty="0"/>
              <a:t>,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nạp</a:t>
            </a:r>
            <a:r>
              <a:rPr lang="en-US" sz="2400" dirty="0"/>
              <a:t> </a:t>
            </a:r>
            <a:r>
              <a:rPr lang="en-US" sz="2400" dirty="0" err="1"/>
              <a:t>Đảng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3193737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5986"/>
            <a:ext cx="12192000" cy="630454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48509" y="1189689"/>
            <a:ext cx="9270749" cy="275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Chúc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quý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đại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biểu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sức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khỏe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Chúc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Đại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hội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thành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công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tốt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đẹp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Trân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trọng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cảm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ơn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1243346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10601"/>
          </a:xfrm>
        </p:spPr>
        <p:txBody>
          <a:bodyPr>
            <a:normAutofit/>
          </a:bodyPr>
          <a:lstStyle/>
          <a:p>
            <a:r>
              <a:rPr lang="en-US" sz="3600" dirty="0"/>
              <a:t>1. </a:t>
            </a:r>
            <a:r>
              <a:rPr lang="en-US" sz="3600" dirty="0" err="1"/>
              <a:t>Quá</a:t>
            </a:r>
            <a:r>
              <a:rPr lang="en-US" sz="3600" dirty="0"/>
              <a:t> </a:t>
            </a:r>
            <a:r>
              <a:rPr lang="en-US" sz="3600" dirty="0" err="1"/>
              <a:t>trình</a:t>
            </a:r>
            <a:r>
              <a:rPr lang="en-US" sz="3600" dirty="0"/>
              <a:t> </a:t>
            </a:r>
            <a:r>
              <a:rPr lang="en-US" sz="3600" dirty="0" err="1"/>
              <a:t>thành</a:t>
            </a:r>
            <a:r>
              <a:rPr lang="en-US" sz="3600" dirty="0"/>
              <a:t> </a:t>
            </a:r>
            <a:r>
              <a:rPr lang="en-US" sz="3600" dirty="0" err="1"/>
              <a:t>lập</a:t>
            </a:r>
            <a:r>
              <a:rPr lang="en-US" sz="3600" dirty="0"/>
              <a:t>,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1216" y="1885360"/>
            <a:ext cx="10024464" cy="3983733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schemeClr val="tx1"/>
                </a:solidFill>
              </a:rPr>
              <a:t>Khoa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Bệnh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phổi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thành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lập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ngày</a:t>
            </a:r>
            <a:r>
              <a:rPr lang="en-US" sz="2400" dirty="0">
                <a:solidFill>
                  <a:schemeClr val="tx1"/>
                </a:solidFill>
              </a:rPr>
              <a:t> 29/3/2013, </a:t>
            </a:r>
            <a:r>
              <a:rPr lang="en-US" sz="2400" dirty="0" err="1">
                <a:solidFill>
                  <a:schemeClr val="tx1"/>
                </a:solidFill>
              </a:rPr>
              <a:t>thực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hiện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nhiệm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vụ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điều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bệnh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lý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phổi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ngoài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lao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  <a:p>
            <a:pPr lvl="0">
              <a:buFont typeface="Wingdings" panose="05000000000000000000" pitchFamily="2" charset="2"/>
              <a:buChar char="v"/>
            </a:pPr>
            <a:endParaRPr lang="en-US" sz="24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lvl="0"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schemeClr val="tx1"/>
                </a:solidFill>
              </a:rPr>
              <a:t>Năm</a:t>
            </a:r>
            <a:r>
              <a:rPr lang="en-US" sz="2400" dirty="0">
                <a:solidFill>
                  <a:schemeClr val="tx1"/>
                </a:solidFill>
              </a:rPr>
              <a:t> 2016, </a:t>
            </a:r>
            <a:r>
              <a:rPr lang="en-US" sz="2400" dirty="0" err="1">
                <a:solidFill>
                  <a:schemeClr val="tx1"/>
                </a:solidFill>
              </a:rPr>
              <a:t>khoa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đổi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thành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Khoa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Nội</a:t>
            </a:r>
            <a:r>
              <a:rPr lang="en-US" sz="2400" dirty="0">
                <a:solidFill>
                  <a:schemeClr val="tx1"/>
                </a:solidFill>
              </a:rPr>
              <a:t> III </a:t>
            </a:r>
            <a:r>
              <a:rPr lang="en-US" sz="2400" dirty="0" err="1">
                <a:solidFill>
                  <a:schemeClr val="tx1"/>
                </a:solidFill>
              </a:rPr>
              <a:t>theo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Quyết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định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 842/QĐ-SYT </a:t>
            </a:r>
            <a:r>
              <a:rPr lang="en-US" sz="2400" dirty="0" err="1">
                <a:solidFill>
                  <a:schemeClr val="tx1"/>
                </a:solidFill>
              </a:rPr>
              <a:t>ngày</a:t>
            </a:r>
            <a:r>
              <a:rPr lang="en-US" sz="2400" dirty="0">
                <a:solidFill>
                  <a:schemeClr val="tx1"/>
                </a:solidFill>
              </a:rPr>
              <a:t> 26/12/2016.</a:t>
            </a:r>
          </a:p>
          <a:p>
            <a:pPr lvl="0">
              <a:buFont typeface="Wingdings" panose="05000000000000000000" pitchFamily="2" charset="2"/>
              <a:buChar char="v"/>
            </a:pPr>
            <a:endParaRPr lang="en-US" sz="2400" dirty="0">
              <a:solidFill>
                <a:schemeClr val="tx1"/>
              </a:solidFill>
            </a:endParaRPr>
          </a:p>
          <a:p>
            <a:pPr lvl="0">
              <a:buFont typeface="Wingdings" panose="05000000000000000000" pitchFamily="2" charset="2"/>
              <a:buChar char="v"/>
            </a:pPr>
            <a:endParaRPr lang="en-US" sz="24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7744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6482" y="2326341"/>
            <a:ext cx="2185147" cy="297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-</a:t>
            </a:r>
            <a:r>
              <a:rPr lang="en-US" sz="2400" dirty="0" err="1">
                <a:solidFill>
                  <a:schemeClr val="tx1"/>
                </a:solidFill>
              </a:rPr>
              <a:t>Điều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lao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bệnh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phổi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-</a:t>
            </a:r>
            <a:r>
              <a:rPr lang="en-US" sz="2400" dirty="0" err="1">
                <a:solidFill>
                  <a:schemeClr val="tx1"/>
                </a:solidFill>
              </a:rPr>
              <a:t>Quản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lý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phòng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khám</a:t>
            </a:r>
            <a:r>
              <a:rPr lang="en-US" sz="2400" dirty="0">
                <a:solidFill>
                  <a:schemeClr val="tx1"/>
                </a:solidFill>
              </a:rPr>
              <a:t> Lao</a:t>
            </a:r>
          </a:p>
        </p:txBody>
      </p:sp>
      <p:sp>
        <p:nvSpPr>
          <p:cNvPr id="3" name="Rectangle 2"/>
          <p:cNvSpPr/>
          <p:nvPr/>
        </p:nvSpPr>
        <p:spPr>
          <a:xfrm>
            <a:off x="3966882" y="2339788"/>
            <a:ext cx="2111189" cy="30793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-</a:t>
            </a:r>
            <a:r>
              <a:rPr lang="en-US" sz="2400" dirty="0" err="1">
                <a:solidFill>
                  <a:schemeClr val="tx1"/>
                </a:solidFill>
              </a:rPr>
              <a:t>Điều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lao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bệnh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phổi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-</a:t>
            </a:r>
            <a:r>
              <a:rPr lang="en-US" sz="2400" dirty="0" err="1">
                <a:solidFill>
                  <a:schemeClr val="tx1"/>
                </a:solidFill>
              </a:rPr>
              <a:t>Quản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lý</a:t>
            </a:r>
            <a:r>
              <a:rPr lang="en-US" sz="2400" dirty="0">
                <a:solidFill>
                  <a:schemeClr val="tx1"/>
                </a:solidFill>
              </a:rPr>
              <a:t> Hen- COPD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-</a:t>
            </a:r>
            <a:r>
              <a:rPr lang="en-US" sz="2400" dirty="0" err="1">
                <a:solidFill>
                  <a:schemeClr val="tx1"/>
                </a:solidFill>
              </a:rPr>
              <a:t>Đo</a:t>
            </a:r>
            <a:r>
              <a:rPr lang="en-US" sz="2400" dirty="0">
                <a:solidFill>
                  <a:schemeClr val="tx1"/>
                </a:solidFill>
              </a:rPr>
              <a:t> CNHH</a:t>
            </a:r>
          </a:p>
        </p:txBody>
      </p:sp>
      <p:sp>
        <p:nvSpPr>
          <p:cNvPr id="4" name="Rectangle 3"/>
          <p:cNvSpPr/>
          <p:nvPr/>
        </p:nvSpPr>
        <p:spPr>
          <a:xfrm>
            <a:off x="6979024" y="2326341"/>
            <a:ext cx="2003611" cy="31331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-</a:t>
            </a:r>
            <a:r>
              <a:rPr lang="en-US" sz="2400" dirty="0" err="1">
                <a:solidFill>
                  <a:schemeClr val="tx1"/>
                </a:solidFill>
              </a:rPr>
              <a:t>Cách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ly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điều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trị</a:t>
            </a:r>
            <a:r>
              <a:rPr lang="en-US" sz="2400" dirty="0">
                <a:solidFill>
                  <a:schemeClr val="tx1"/>
                </a:solidFill>
              </a:rPr>
              <a:t> COVID-19 </a:t>
            </a:r>
            <a:r>
              <a:rPr lang="en-US" sz="2400" dirty="0" err="1">
                <a:solidFill>
                  <a:schemeClr val="tx1"/>
                </a:solidFill>
              </a:rPr>
              <a:t>từ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nhẹ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đến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nguy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kịch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-</a:t>
            </a:r>
            <a:r>
              <a:rPr lang="en-US" sz="2400" dirty="0" err="1">
                <a:solidFill>
                  <a:schemeClr val="tx1"/>
                </a:solidFill>
              </a:rPr>
              <a:t>Quản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lý</a:t>
            </a:r>
            <a:r>
              <a:rPr lang="en-US" sz="2400" dirty="0">
                <a:solidFill>
                  <a:schemeClr val="tx1"/>
                </a:solidFill>
              </a:rPr>
              <a:t> Hen- COPD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-</a:t>
            </a:r>
            <a:r>
              <a:rPr lang="en-US" sz="2400" dirty="0" err="1">
                <a:solidFill>
                  <a:schemeClr val="tx1"/>
                </a:solidFill>
              </a:rPr>
              <a:t>Đo</a:t>
            </a:r>
            <a:r>
              <a:rPr lang="en-US" sz="2400" dirty="0">
                <a:solidFill>
                  <a:schemeClr val="tx1"/>
                </a:solidFill>
              </a:rPr>
              <a:t> CNHH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869864" y="2375555"/>
            <a:ext cx="2044229" cy="30705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/>
              <a:t>-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 lao,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phổi</a:t>
            </a:r>
            <a:endParaRPr lang="en-US" sz="2400" dirty="0"/>
          </a:p>
          <a:p>
            <a:pPr algn="just"/>
            <a:r>
              <a:rPr lang="en-US" sz="2400" dirty="0"/>
              <a:t>-</a:t>
            </a:r>
            <a:r>
              <a:rPr lang="en-US" sz="2400" dirty="0" err="1"/>
              <a:t>Quản</a:t>
            </a:r>
            <a:r>
              <a:rPr lang="en-US" sz="2400" dirty="0"/>
              <a:t> </a:t>
            </a:r>
            <a:r>
              <a:rPr lang="en-US" sz="2400" dirty="0" err="1"/>
              <a:t>lý</a:t>
            </a:r>
            <a:r>
              <a:rPr lang="en-US" sz="2400" dirty="0"/>
              <a:t> Hen- COPD</a:t>
            </a:r>
          </a:p>
          <a:p>
            <a:pPr algn="just"/>
            <a:r>
              <a:rPr lang="en-US" sz="2400" dirty="0"/>
              <a:t>-</a:t>
            </a:r>
            <a:r>
              <a:rPr lang="en-US" sz="2400" dirty="0" err="1"/>
              <a:t>Đo</a:t>
            </a:r>
            <a:r>
              <a:rPr lang="en-US" sz="2400" dirty="0"/>
              <a:t> CNHH</a:t>
            </a:r>
          </a:p>
          <a:p>
            <a:pPr algn="just"/>
            <a:r>
              <a:rPr lang="en-US" sz="2400" dirty="0"/>
              <a:t>-</a:t>
            </a:r>
            <a:r>
              <a:rPr lang="en-US" sz="2400" dirty="0" err="1"/>
              <a:t>Tập</a:t>
            </a:r>
            <a:r>
              <a:rPr lang="en-US" sz="2400" dirty="0"/>
              <a:t> VLTL-PHCN </a:t>
            </a:r>
            <a:r>
              <a:rPr lang="en-US" sz="2400" dirty="0" err="1"/>
              <a:t>từ</a:t>
            </a:r>
            <a:r>
              <a:rPr lang="en-US" sz="2400" dirty="0"/>
              <a:t> 2025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3937" y="1724816"/>
            <a:ext cx="1210236" cy="36933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2013-2015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15522" y="1737360"/>
            <a:ext cx="1210236" cy="36933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2015-2019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75711" y="1724816"/>
            <a:ext cx="1210236" cy="36933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2020-2022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66000" y="1724816"/>
            <a:ext cx="1210236" cy="36933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2022- nay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186953" y="3913094"/>
            <a:ext cx="470647" cy="29583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9238129" y="3765176"/>
            <a:ext cx="470647" cy="29583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6273053" y="3904129"/>
            <a:ext cx="470647" cy="29583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1. </a:t>
            </a:r>
            <a:r>
              <a:rPr lang="en-US" sz="3600" dirty="0" err="1"/>
              <a:t>Quá</a:t>
            </a:r>
            <a:r>
              <a:rPr lang="en-US" sz="3600" dirty="0"/>
              <a:t> </a:t>
            </a:r>
            <a:r>
              <a:rPr lang="en-US" sz="3600" dirty="0" err="1"/>
              <a:t>trình</a:t>
            </a:r>
            <a:r>
              <a:rPr lang="en-US" sz="3600" dirty="0"/>
              <a:t> </a:t>
            </a:r>
            <a:r>
              <a:rPr lang="en-US" sz="3600" dirty="0" err="1"/>
              <a:t>thành</a:t>
            </a:r>
            <a:r>
              <a:rPr lang="en-US" sz="3600" dirty="0"/>
              <a:t> </a:t>
            </a:r>
            <a:r>
              <a:rPr lang="en-US" sz="3600" dirty="0" err="1"/>
              <a:t>lập</a:t>
            </a:r>
            <a:r>
              <a:rPr lang="en-US" sz="3600" dirty="0"/>
              <a:t>,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285301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40618"/>
          </a:xfrm>
        </p:spPr>
        <p:txBody>
          <a:bodyPr>
            <a:normAutofit/>
          </a:bodyPr>
          <a:lstStyle/>
          <a:p>
            <a:r>
              <a:rPr lang="en-US" sz="3600" dirty="0"/>
              <a:t>2. </a:t>
            </a:r>
            <a:r>
              <a:rPr lang="en-US" sz="3600" dirty="0" err="1"/>
              <a:t>Nhân</a:t>
            </a:r>
            <a:r>
              <a:rPr lang="en-US" sz="3600" dirty="0"/>
              <a:t> </a:t>
            </a:r>
            <a:r>
              <a:rPr lang="en-US" sz="3600" dirty="0" err="1"/>
              <a:t>lực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5331800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/>
              <a:t>Tổng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16 CBVC, NLĐ, </a:t>
            </a:r>
            <a:r>
              <a:rPr lang="en-US" sz="2400" b="1" dirty="0" err="1"/>
              <a:t>bao</a:t>
            </a:r>
            <a:r>
              <a:rPr lang="en-US" sz="2400" b="1" dirty="0"/>
              <a:t> </a:t>
            </a:r>
            <a:r>
              <a:rPr lang="en-US" sz="2400" b="1" dirty="0" err="1"/>
              <a:t>gồm</a:t>
            </a:r>
            <a:r>
              <a:rPr lang="en-US" sz="2400" b="1" dirty="0"/>
              <a:t>: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400" b="1" dirty="0"/>
              <a:t>05 </a:t>
            </a:r>
            <a:r>
              <a:rPr lang="en-US" sz="2400" b="1" dirty="0" err="1"/>
              <a:t>bác</a:t>
            </a:r>
            <a:r>
              <a:rPr lang="en-US" sz="2400" b="1" dirty="0"/>
              <a:t> </a:t>
            </a:r>
            <a:r>
              <a:rPr lang="en-US" sz="2400" b="1" dirty="0" err="1"/>
              <a:t>sĩ</a:t>
            </a:r>
            <a:r>
              <a:rPr lang="en-US" sz="2400" b="1" dirty="0"/>
              <a:t> </a:t>
            </a:r>
            <a:r>
              <a:rPr lang="en-US" sz="2400" dirty="0"/>
              <a:t>(01 BSCKI, 04 BS </a:t>
            </a:r>
            <a:r>
              <a:rPr lang="en-US" sz="2400" dirty="0" err="1"/>
              <a:t>đa</a:t>
            </a:r>
            <a:r>
              <a:rPr lang="en-US" sz="2400" dirty="0"/>
              <a:t> khoa)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400" b="1" dirty="0"/>
              <a:t>07 </a:t>
            </a:r>
            <a:r>
              <a:rPr lang="en-US" sz="2400" b="1" dirty="0" err="1"/>
              <a:t>điều</a:t>
            </a:r>
            <a:r>
              <a:rPr lang="en-US" sz="2400" b="1" dirty="0"/>
              <a:t> </a:t>
            </a:r>
            <a:r>
              <a:rPr lang="en-US" sz="2400" b="1" dirty="0" err="1"/>
              <a:t>dưỡng</a:t>
            </a:r>
            <a:r>
              <a:rPr lang="en-US" sz="2400" b="1" dirty="0"/>
              <a:t> </a:t>
            </a:r>
            <a:r>
              <a:rPr lang="en-US" sz="2400" dirty="0"/>
              <a:t>(04 </a:t>
            </a:r>
            <a:r>
              <a:rPr lang="en-US" sz="2400" dirty="0" err="1"/>
              <a:t>đại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, 03 </a:t>
            </a:r>
            <a:r>
              <a:rPr lang="en-US" sz="2400" dirty="0" err="1"/>
              <a:t>cao</a:t>
            </a:r>
            <a:r>
              <a:rPr lang="en-US" sz="2400" dirty="0"/>
              <a:t> </a:t>
            </a:r>
            <a:r>
              <a:rPr lang="en-US" sz="2400" dirty="0" err="1"/>
              <a:t>đẳng</a:t>
            </a:r>
            <a:r>
              <a:rPr lang="en-US" sz="2400" dirty="0"/>
              <a:t>)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400" dirty="0"/>
              <a:t> </a:t>
            </a:r>
            <a:r>
              <a:rPr lang="en-US" sz="2400" b="1" dirty="0"/>
              <a:t>02 Y </a:t>
            </a:r>
            <a:r>
              <a:rPr lang="en-US" sz="2400" b="1" dirty="0" err="1"/>
              <a:t>sĩ</a:t>
            </a:r>
            <a:r>
              <a:rPr lang="en-US" sz="2400" b="1" dirty="0"/>
              <a:t>  </a:t>
            </a:r>
            <a:r>
              <a:rPr lang="en-US" sz="2400" dirty="0"/>
              <a:t>(</a:t>
            </a:r>
            <a:r>
              <a:rPr lang="en-US" sz="2400" dirty="0" err="1"/>
              <a:t>cao</a:t>
            </a:r>
            <a:r>
              <a:rPr lang="en-US" sz="2400" dirty="0"/>
              <a:t> </a:t>
            </a:r>
            <a:r>
              <a:rPr lang="en-US" sz="2400" dirty="0" err="1"/>
              <a:t>đẳng</a:t>
            </a:r>
            <a:r>
              <a:rPr lang="en-US" sz="2400" dirty="0"/>
              <a:t>,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đo</a:t>
            </a:r>
            <a:r>
              <a:rPr lang="en-US" sz="2400" dirty="0"/>
              <a:t> CNHH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PHCN) (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cấp</a:t>
            </a:r>
            <a:r>
              <a:rPr lang="en-US" sz="2400" dirty="0"/>
              <a:t> CCHN </a:t>
            </a:r>
            <a:r>
              <a:rPr lang="en-US" sz="2400" dirty="0" err="1"/>
              <a:t>về</a:t>
            </a:r>
            <a:r>
              <a:rPr lang="en-US" sz="2400" dirty="0"/>
              <a:t> VLTL-PHCN)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400" b="1" dirty="0"/>
              <a:t>01 KTV </a:t>
            </a:r>
            <a:r>
              <a:rPr lang="en-US" sz="2400" dirty="0"/>
              <a:t>PHCN (</a:t>
            </a:r>
            <a:r>
              <a:rPr lang="en-US" sz="2400" dirty="0" err="1"/>
              <a:t>cao</a:t>
            </a:r>
            <a:r>
              <a:rPr lang="en-US" sz="2400" dirty="0"/>
              <a:t> </a:t>
            </a:r>
            <a:r>
              <a:rPr lang="en-US" sz="2400" dirty="0" err="1"/>
              <a:t>đẳng</a:t>
            </a:r>
            <a:r>
              <a:rPr lang="en-US" sz="2400" dirty="0"/>
              <a:t>)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400" b="1" dirty="0"/>
              <a:t>01 </a:t>
            </a:r>
            <a:r>
              <a:rPr lang="en-US" sz="2400" b="1" dirty="0" err="1"/>
              <a:t>hộ</a:t>
            </a:r>
            <a:r>
              <a:rPr lang="en-US" sz="2400" b="1" dirty="0"/>
              <a:t> </a:t>
            </a:r>
            <a:r>
              <a:rPr lang="en-US" sz="2400" b="1" dirty="0" err="1"/>
              <a:t>lý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867" y="1479010"/>
            <a:ext cx="3567606" cy="475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2960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584" y="-120260"/>
            <a:ext cx="4596510" cy="1044088"/>
          </a:xfrm>
        </p:spPr>
        <p:txBody>
          <a:bodyPr>
            <a:normAutofit/>
          </a:bodyPr>
          <a:lstStyle/>
          <a:p>
            <a:r>
              <a:rPr lang="en-US" sz="3600" dirty="0"/>
              <a:t>3.Thuận </a:t>
            </a:r>
            <a:r>
              <a:rPr lang="en-US" sz="3600" dirty="0" err="1"/>
              <a:t>lợi</a:t>
            </a:r>
            <a:r>
              <a:rPr lang="en-US" sz="3600" dirty="0"/>
              <a:t>, </a:t>
            </a:r>
            <a:r>
              <a:rPr lang="en-US" sz="3600" dirty="0" err="1"/>
              <a:t>khó</a:t>
            </a:r>
            <a:r>
              <a:rPr lang="en-US" sz="3600" dirty="0"/>
              <a:t> </a:t>
            </a:r>
            <a:r>
              <a:rPr lang="en-US" sz="3600" dirty="0" err="1"/>
              <a:t>khăn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270" y="1053882"/>
            <a:ext cx="11752730" cy="4407148"/>
          </a:xfrm>
        </p:spPr>
        <p:txBody>
          <a:bodyPr>
            <a:noAutofit/>
          </a:bodyPr>
          <a:lstStyle/>
          <a:p>
            <a:pPr marL="0" lvl="0" indent="0">
              <a:lnSpc>
                <a:spcPct val="170000"/>
              </a:lnSpc>
              <a:buNone/>
            </a:pPr>
            <a:r>
              <a:rPr lang="en-US" sz="2400" b="1" dirty="0" err="1"/>
              <a:t>Thuận</a:t>
            </a:r>
            <a:r>
              <a:rPr lang="en-US" sz="2400" b="1" dirty="0"/>
              <a:t> </a:t>
            </a:r>
            <a:r>
              <a:rPr lang="en-US" sz="2400" b="1" dirty="0" err="1"/>
              <a:t>lợi</a:t>
            </a:r>
            <a:endParaRPr lang="en-US" sz="2400" b="1" dirty="0"/>
          </a:p>
          <a:p>
            <a:pPr lvl="0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Chi </a:t>
            </a:r>
            <a:r>
              <a:rPr lang="en-US" sz="2400" dirty="0" err="1"/>
              <a:t>bộ</a:t>
            </a:r>
            <a:r>
              <a:rPr lang="en-US" sz="2400" dirty="0"/>
              <a:t>, Ban </a:t>
            </a:r>
            <a:r>
              <a:rPr lang="en-US" sz="2400" dirty="0" err="1"/>
              <a:t>giám</a:t>
            </a:r>
            <a:r>
              <a:rPr lang="en-US" sz="2400" dirty="0"/>
              <a:t> </a:t>
            </a:r>
            <a:r>
              <a:rPr lang="en-US" sz="2400" dirty="0" err="1"/>
              <a:t>đốc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tâm</a:t>
            </a:r>
            <a:r>
              <a:rPr lang="en-US" sz="2400" dirty="0"/>
              <a:t>, </a:t>
            </a:r>
            <a:r>
              <a:rPr lang="en-US" sz="2400" dirty="0" err="1"/>
              <a:t>chỉ</a:t>
            </a:r>
            <a:r>
              <a:rPr lang="en-US" sz="2400" dirty="0"/>
              <a:t> </a:t>
            </a:r>
            <a:r>
              <a:rPr lang="en-US" sz="2400" dirty="0" err="1"/>
              <a:t>đạo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quá</a:t>
            </a:r>
            <a:r>
              <a:rPr lang="en-US" sz="2400" dirty="0"/>
              <a:t> </a:t>
            </a:r>
            <a:r>
              <a:rPr lang="en-US" sz="2400" dirty="0" err="1"/>
              <a:t>trình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,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kiện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đào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chuyên</a:t>
            </a:r>
            <a:r>
              <a:rPr lang="en-US" sz="2400" dirty="0"/>
              <a:t> </a:t>
            </a:r>
            <a:r>
              <a:rPr lang="en-US" sz="2400" dirty="0" err="1"/>
              <a:t>môn</a:t>
            </a:r>
            <a:r>
              <a:rPr lang="en-US" sz="2400" dirty="0"/>
              <a:t> </a:t>
            </a:r>
            <a:r>
              <a:rPr lang="en-US" sz="2400" dirty="0" err="1"/>
              <a:t>nghiệp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,</a:t>
            </a:r>
          </a:p>
          <a:p>
            <a:pPr lvl="0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ngũ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lực</a:t>
            </a:r>
            <a:r>
              <a:rPr lang="en-US" sz="2400" dirty="0"/>
              <a:t> </a:t>
            </a:r>
            <a:r>
              <a:rPr lang="en-US" sz="2400" dirty="0" err="1"/>
              <a:t>trẻ</a:t>
            </a:r>
            <a:r>
              <a:rPr lang="en-US" sz="2400" dirty="0"/>
              <a:t>, </a:t>
            </a:r>
            <a:r>
              <a:rPr lang="en-US" sz="2400" dirty="0" err="1"/>
              <a:t>nhiệt</a:t>
            </a:r>
            <a:r>
              <a:rPr lang="en-US" sz="2400" dirty="0"/>
              <a:t> </a:t>
            </a:r>
            <a:r>
              <a:rPr lang="en-US" sz="2400" dirty="0" err="1"/>
              <a:t>huyết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tinh</a:t>
            </a:r>
            <a:r>
              <a:rPr lang="en-US" sz="2400" dirty="0"/>
              <a:t> </a:t>
            </a:r>
            <a:r>
              <a:rPr lang="en-US" sz="2400" dirty="0" err="1"/>
              <a:t>thần</a:t>
            </a:r>
            <a:r>
              <a:rPr lang="en-US" sz="2400" dirty="0"/>
              <a:t> </a:t>
            </a:r>
            <a:r>
              <a:rPr lang="en-US" sz="2400" dirty="0" err="1"/>
              <a:t>trách</a:t>
            </a:r>
            <a:r>
              <a:rPr lang="en-US" sz="2400" dirty="0"/>
              <a:t> </a:t>
            </a:r>
            <a:r>
              <a:rPr lang="en-US" sz="2400" dirty="0" err="1"/>
              <a:t>nhiệm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hỗ</a:t>
            </a:r>
            <a:r>
              <a:rPr lang="en-US" sz="2400" dirty="0"/>
              <a:t> </a:t>
            </a:r>
            <a:r>
              <a:rPr lang="en-US" sz="2400" dirty="0" err="1"/>
              <a:t>trợ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,</a:t>
            </a:r>
          </a:p>
          <a:p>
            <a:pPr lvl="0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dirty="0" err="1"/>
              <a:t>Trải</a:t>
            </a:r>
            <a:r>
              <a:rPr lang="en-US" sz="2400" dirty="0"/>
              <a:t> qua </a:t>
            </a:r>
            <a:r>
              <a:rPr lang="en-US" sz="2400" dirty="0" err="1"/>
              <a:t>dịch</a:t>
            </a:r>
            <a:r>
              <a:rPr lang="en-US" sz="2400" dirty="0"/>
              <a:t> COVID-19, </a:t>
            </a:r>
            <a:r>
              <a:rPr lang="en-US" sz="2400" dirty="0" err="1"/>
              <a:t>giúp</a:t>
            </a:r>
            <a:r>
              <a:rPr lang="en-US" sz="2400" dirty="0"/>
              <a:t> NVYT </a:t>
            </a:r>
            <a:r>
              <a:rPr lang="en-US" sz="2400" dirty="0" err="1"/>
              <a:t>vững</a:t>
            </a:r>
            <a:r>
              <a:rPr lang="en-US" sz="2400" dirty="0"/>
              <a:t> </a:t>
            </a:r>
            <a:r>
              <a:rPr lang="en-US" sz="2400" dirty="0" err="1"/>
              <a:t>vàng</a:t>
            </a:r>
            <a:r>
              <a:rPr lang="en-US" sz="2400" dirty="0"/>
              <a:t>, </a:t>
            </a: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triển</a:t>
            </a:r>
            <a:r>
              <a:rPr lang="en-US" sz="2400" dirty="0"/>
              <a:t> h</a:t>
            </a:r>
            <a:r>
              <a:rPr lang="vi-VN" sz="2400" dirty="0"/>
              <a:t>ơ</a:t>
            </a:r>
            <a:r>
              <a:rPr lang="en-US" sz="2400" dirty="0"/>
              <a:t>n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tác</a:t>
            </a:r>
            <a:r>
              <a:rPr lang="en-US" sz="2400" dirty="0"/>
              <a:t> </a:t>
            </a:r>
            <a:r>
              <a:rPr lang="en-US" sz="2400" dirty="0" err="1"/>
              <a:t>chuyên</a:t>
            </a:r>
            <a:r>
              <a:rPr lang="en-US" sz="2400" dirty="0"/>
              <a:t> </a:t>
            </a:r>
            <a:r>
              <a:rPr lang="en-US" sz="2400" dirty="0" err="1"/>
              <a:t>môn</a:t>
            </a:r>
            <a:r>
              <a:rPr lang="en-US" sz="2400" dirty="0"/>
              <a:t>,</a:t>
            </a:r>
          </a:p>
          <a:p>
            <a:pPr lvl="0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dirty="0" err="1"/>
              <a:t>Phòng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sạch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,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đầy</a:t>
            </a:r>
            <a:r>
              <a:rPr lang="en-US" sz="2400" dirty="0"/>
              <a:t> </a:t>
            </a:r>
            <a:r>
              <a:rPr lang="en-US" sz="2400" dirty="0" err="1"/>
              <a:t>đủ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kiện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thiết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, </a:t>
            </a:r>
            <a:r>
              <a:rPr lang="en-US" sz="2400" dirty="0" err="1"/>
              <a:t>phục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 </a:t>
            </a:r>
            <a:r>
              <a:rPr lang="en-US" sz="2400" dirty="0" err="1"/>
              <a:t>kịp</a:t>
            </a:r>
            <a:r>
              <a:rPr lang="en-US" sz="2400" dirty="0"/>
              <a:t> </a:t>
            </a:r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nhu</a:t>
            </a:r>
            <a:r>
              <a:rPr lang="en-US" sz="2400" dirty="0"/>
              <a:t> </a:t>
            </a:r>
            <a:r>
              <a:rPr lang="en-US" sz="2400" dirty="0" err="1"/>
              <a:t>cầu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847055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598" y="437432"/>
            <a:ext cx="6679833" cy="702303"/>
          </a:xfrm>
        </p:spPr>
        <p:txBody>
          <a:bodyPr>
            <a:normAutofit/>
          </a:bodyPr>
          <a:lstStyle/>
          <a:p>
            <a:r>
              <a:rPr lang="en-US" sz="3600" dirty="0"/>
              <a:t>3.Thuận </a:t>
            </a:r>
            <a:r>
              <a:rPr lang="en-US" sz="3600" dirty="0" err="1"/>
              <a:t>lợi</a:t>
            </a:r>
            <a:r>
              <a:rPr lang="en-US" sz="3600" dirty="0"/>
              <a:t>, </a:t>
            </a:r>
            <a:r>
              <a:rPr lang="en-US" sz="3600" dirty="0" err="1"/>
              <a:t>khó</a:t>
            </a:r>
            <a:r>
              <a:rPr lang="en-US" sz="3600" dirty="0"/>
              <a:t> </a:t>
            </a:r>
            <a:r>
              <a:rPr lang="en-US" sz="3600" dirty="0" err="1"/>
              <a:t>khăn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093" y="1139735"/>
            <a:ext cx="10469880" cy="4023360"/>
          </a:xfrm>
        </p:spPr>
        <p:txBody>
          <a:bodyPr>
            <a:noAutofit/>
          </a:bodyPr>
          <a:lstStyle/>
          <a:p>
            <a:pPr marL="0" lvl="0" indent="0" algn="just">
              <a:lnSpc>
                <a:spcPct val="170000"/>
              </a:lnSpc>
              <a:buNone/>
            </a:pPr>
            <a:r>
              <a:rPr lang="en-US" sz="2400" b="1" dirty="0" err="1"/>
              <a:t>Khó</a:t>
            </a:r>
            <a:r>
              <a:rPr lang="en-US" sz="2400" b="1" dirty="0"/>
              <a:t> </a:t>
            </a:r>
            <a:r>
              <a:rPr lang="en-US" sz="2400" b="1" dirty="0" err="1"/>
              <a:t>khăn</a:t>
            </a:r>
            <a:endParaRPr lang="en-US" sz="2400" b="1" dirty="0"/>
          </a:p>
          <a:p>
            <a:pPr lvl="0"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ngũ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lực</a:t>
            </a:r>
            <a:r>
              <a:rPr lang="en-US" sz="2400" dirty="0"/>
              <a:t> </a:t>
            </a:r>
            <a:r>
              <a:rPr lang="en-US" sz="2400" dirty="0" err="1"/>
              <a:t>trẻ</a:t>
            </a:r>
            <a:r>
              <a:rPr lang="en-US" sz="2400" dirty="0"/>
              <a:t>,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kinh</a:t>
            </a:r>
            <a:r>
              <a:rPr lang="en-US" sz="2400" dirty="0"/>
              <a:t> </a:t>
            </a:r>
            <a:r>
              <a:rPr lang="en-US" sz="2400" dirty="0" err="1"/>
              <a:t>nghiệm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hạn</a:t>
            </a:r>
            <a:r>
              <a:rPr lang="en-US" sz="2400" dirty="0"/>
              <a:t> </a:t>
            </a:r>
            <a:r>
              <a:rPr lang="en-US" sz="2400" dirty="0" err="1"/>
              <a:t>chế</a:t>
            </a:r>
            <a:r>
              <a:rPr lang="en-US" sz="2400" dirty="0"/>
              <a:t>. </a:t>
            </a:r>
            <a:r>
              <a:rPr lang="en-US" sz="2400" dirty="0" err="1"/>
              <a:t>Nhiều</a:t>
            </a:r>
            <a:r>
              <a:rPr lang="en-US" sz="2400" dirty="0"/>
              <a:t> CBVC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quá</a:t>
            </a:r>
            <a:r>
              <a:rPr lang="en-US" sz="2400" dirty="0"/>
              <a:t> </a:t>
            </a:r>
            <a:r>
              <a:rPr lang="en-US" sz="2400" dirty="0" err="1"/>
              <a:t>trình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 </a:t>
            </a:r>
            <a:r>
              <a:rPr lang="en-US" sz="2400" dirty="0" err="1"/>
              <a:t>cấp</a:t>
            </a:r>
            <a:r>
              <a:rPr lang="en-US" sz="2400" dirty="0"/>
              <a:t> CCHN </a:t>
            </a:r>
            <a:r>
              <a:rPr lang="en-US" sz="2400" dirty="0" err="1"/>
              <a:t>tại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đơn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y </a:t>
            </a:r>
            <a:r>
              <a:rPr lang="en-US" sz="2400" dirty="0" err="1"/>
              <a:t>tế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(03 Bs </a:t>
            </a:r>
            <a:r>
              <a:rPr lang="en-US" sz="2400" dirty="0" err="1"/>
              <a:t>và</a:t>
            </a:r>
            <a:r>
              <a:rPr lang="en-US" sz="2400" dirty="0"/>
              <a:t> 02 Y </a:t>
            </a:r>
            <a:r>
              <a:rPr lang="en-US" sz="2400" dirty="0" err="1"/>
              <a:t>sĩ</a:t>
            </a:r>
            <a:r>
              <a:rPr lang="en-US" sz="2400" dirty="0"/>
              <a:t>)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sắp</a:t>
            </a:r>
            <a:r>
              <a:rPr lang="en-US" sz="2400" dirty="0"/>
              <a:t> </a:t>
            </a:r>
            <a:r>
              <a:rPr lang="en-US" sz="2400" dirty="0" err="1"/>
              <a:t>xếp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lúc</a:t>
            </a:r>
            <a:r>
              <a:rPr lang="en-US" sz="2400" dirty="0"/>
              <a:t> </a:t>
            </a:r>
            <a:r>
              <a:rPr lang="en-US" sz="2400" dirty="0" err="1"/>
              <a:t>khó</a:t>
            </a:r>
            <a:r>
              <a:rPr lang="en-US" sz="2400" dirty="0"/>
              <a:t> </a:t>
            </a:r>
            <a:r>
              <a:rPr lang="en-US" sz="2400" dirty="0" err="1"/>
              <a:t>khăn</a:t>
            </a:r>
            <a:r>
              <a:rPr lang="en-US" sz="2400" dirty="0"/>
              <a:t>. </a:t>
            </a:r>
            <a:r>
              <a:rPr lang="en-US" sz="2400" dirty="0" err="1"/>
              <a:t>Tỷ</a:t>
            </a:r>
            <a:r>
              <a:rPr lang="en-US" sz="2400" dirty="0"/>
              <a:t> </a:t>
            </a:r>
            <a:r>
              <a:rPr lang="en-US" sz="2400" dirty="0" err="1"/>
              <a:t>lệ</a:t>
            </a:r>
            <a:r>
              <a:rPr lang="en-US" sz="2400" dirty="0"/>
              <a:t> NVYT/</a:t>
            </a:r>
            <a:r>
              <a:rPr lang="en-US" sz="2400" dirty="0" err="1"/>
              <a:t>giường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đảm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endParaRPr lang="en-US" sz="2400" dirty="0"/>
          </a:p>
          <a:p>
            <a:pPr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r>
              <a:rPr lang="en-US" sz="2400" dirty="0"/>
              <a:t> </a:t>
            </a:r>
            <a:r>
              <a:rPr lang="en-US" sz="2400" dirty="0" err="1"/>
              <a:t>cận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cận</a:t>
            </a:r>
            <a:r>
              <a:rPr lang="en-US" sz="2400" dirty="0"/>
              <a:t> </a:t>
            </a:r>
            <a:r>
              <a:rPr lang="en-US" sz="2400" dirty="0" err="1"/>
              <a:t>lâm</a:t>
            </a:r>
            <a:r>
              <a:rPr lang="en-US" sz="2400" dirty="0"/>
              <a:t> </a:t>
            </a:r>
            <a:r>
              <a:rPr lang="en-US" sz="2400" dirty="0" err="1"/>
              <a:t>sàng</a:t>
            </a:r>
            <a:r>
              <a:rPr lang="en-US" sz="2400" dirty="0"/>
              <a:t>, </a:t>
            </a:r>
            <a:r>
              <a:rPr lang="en-US" sz="2400" dirty="0" err="1"/>
              <a:t>cung</a:t>
            </a:r>
            <a:r>
              <a:rPr lang="en-US" sz="2400" dirty="0"/>
              <a:t> </a:t>
            </a:r>
            <a:r>
              <a:rPr lang="en-US" sz="2400" dirty="0" err="1"/>
              <a:t>cấp</a:t>
            </a:r>
            <a:r>
              <a:rPr lang="en-US" sz="2400" dirty="0"/>
              <a:t> </a:t>
            </a:r>
            <a:r>
              <a:rPr lang="en-US" sz="2400" dirty="0" err="1"/>
              <a:t>thuốc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đứt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=&gt; </a:t>
            </a:r>
            <a:r>
              <a:rPr lang="en-US" sz="2400" dirty="0" err="1"/>
              <a:t>ảnh</a:t>
            </a:r>
            <a:r>
              <a:rPr lang="en-US" sz="2400" dirty="0"/>
              <a:t> </a:t>
            </a:r>
            <a:r>
              <a:rPr lang="en-US" sz="2400" dirty="0" err="1"/>
              <a:t>hưởng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lượng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710377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3600" dirty="0"/>
              <a:t>4.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đạt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097" y="1866506"/>
            <a:ext cx="6357181" cy="4002587"/>
          </a:xfrm>
        </p:spPr>
        <p:txBody>
          <a:bodyPr>
            <a:noAutofit/>
          </a:bodyPr>
          <a:lstStyle/>
          <a:p>
            <a:pPr marL="201168" lvl="1" indent="0" algn="just">
              <a:lnSpc>
                <a:spcPct val="150000"/>
              </a:lnSpc>
              <a:buNone/>
            </a:pP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chuyên</a:t>
            </a:r>
            <a:r>
              <a:rPr lang="en-US" sz="2400" b="1" dirty="0"/>
              <a:t> </a:t>
            </a:r>
            <a:r>
              <a:rPr lang="en-US" sz="2400" b="1" dirty="0" err="1"/>
              <a:t>môn</a:t>
            </a:r>
            <a:endParaRPr lang="en-US" sz="2400" dirty="0"/>
          </a:p>
          <a:p>
            <a:pPr lvl="0" algn="just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 err="1"/>
              <a:t>Hoàn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 </a:t>
            </a:r>
            <a:r>
              <a:rPr lang="en-US" sz="2400" dirty="0" err="1"/>
              <a:t>tiêu</a:t>
            </a:r>
            <a:r>
              <a:rPr lang="en-US" sz="2400" dirty="0"/>
              <a:t> </a:t>
            </a:r>
            <a:r>
              <a:rPr lang="en-US" sz="2400" dirty="0" err="1"/>
              <a:t>chuyên</a:t>
            </a:r>
            <a:r>
              <a:rPr lang="en-US" sz="2400" dirty="0"/>
              <a:t> </a:t>
            </a:r>
            <a:r>
              <a:rPr lang="en-US" sz="2400" dirty="0" err="1"/>
              <a:t>môn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giao</a:t>
            </a:r>
            <a:r>
              <a:rPr lang="en-US" sz="2400" dirty="0"/>
              <a:t>.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xảy</a:t>
            </a:r>
            <a:r>
              <a:rPr lang="en-US" sz="2400" dirty="0"/>
              <a:t> ra </a:t>
            </a:r>
            <a:r>
              <a:rPr lang="en-US" sz="2400" dirty="0" err="1"/>
              <a:t>sai</a:t>
            </a:r>
            <a:r>
              <a:rPr lang="en-US" sz="2400" dirty="0"/>
              <a:t> </a:t>
            </a:r>
            <a:r>
              <a:rPr lang="en-US" sz="2400" dirty="0" err="1"/>
              <a:t>sót</a:t>
            </a:r>
            <a:r>
              <a:rPr lang="en-US" sz="2400" dirty="0"/>
              <a:t> </a:t>
            </a:r>
            <a:r>
              <a:rPr lang="en-US" sz="2400" dirty="0" err="1"/>
              <a:t>chuyên</a:t>
            </a:r>
            <a:r>
              <a:rPr lang="en-US" sz="2400" dirty="0"/>
              <a:t> </a:t>
            </a:r>
            <a:r>
              <a:rPr lang="en-US" sz="2400" dirty="0" err="1"/>
              <a:t>môn</a:t>
            </a:r>
            <a:r>
              <a:rPr lang="en-US" sz="2400" dirty="0"/>
              <a:t> </a:t>
            </a:r>
            <a:r>
              <a:rPr lang="en-US" sz="2400" dirty="0" err="1"/>
              <a:t>nghiêm</a:t>
            </a:r>
            <a:r>
              <a:rPr lang="en-US" sz="2400" dirty="0"/>
              <a:t> </a:t>
            </a:r>
            <a:r>
              <a:rPr lang="en-US" sz="2400" dirty="0" err="1"/>
              <a:t>trọng</a:t>
            </a:r>
            <a:r>
              <a:rPr lang="en-US" sz="2400" dirty="0"/>
              <a:t>.</a:t>
            </a:r>
          </a:p>
          <a:p>
            <a:pPr lvl="0" algn="just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kỹ</a:t>
            </a:r>
            <a:r>
              <a:rPr lang="en-US" sz="2400" dirty="0"/>
              <a:t> </a:t>
            </a:r>
            <a:r>
              <a:rPr lang="en-US" sz="2400" dirty="0" err="1"/>
              <a:t>thuật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chọc</a:t>
            </a:r>
            <a:r>
              <a:rPr lang="en-US" sz="2400" dirty="0"/>
              <a:t> </a:t>
            </a:r>
            <a:r>
              <a:rPr lang="en-US" sz="2400" dirty="0" err="1"/>
              <a:t>hút</a:t>
            </a:r>
            <a:r>
              <a:rPr lang="en-US" sz="2400" dirty="0"/>
              <a:t> </a:t>
            </a:r>
            <a:r>
              <a:rPr lang="en-US" sz="2400" dirty="0" err="1"/>
              <a:t>dịch</a:t>
            </a:r>
            <a:r>
              <a:rPr lang="en-US" sz="2400" dirty="0"/>
              <a:t>, </a:t>
            </a:r>
            <a:r>
              <a:rPr lang="en-US" sz="2400" dirty="0" err="1"/>
              <a:t>khí</a:t>
            </a:r>
            <a:r>
              <a:rPr lang="en-US" sz="2400" dirty="0"/>
              <a:t> </a:t>
            </a:r>
            <a:r>
              <a:rPr lang="en-US" sz="2400" dirty="0" err="1"/>
              <a:t>màng</a:t>
            </a:r>
            <a:r>
              <a:rPr lang="en-US" sz="2400" dirty="0"/>
              <a:t> </a:t>
            </a:r>
            <a:r>
              <a:rPr lang="en-US" sz="2400" dirty="0" err="1"/>
              <a:t>phổi</a:t>
            </a:r>
            <a:r>
              <a:rPr lang="en-US" sz="2400" dirty="0"/>
              <a:t>, </a:t>
            </a:r>
            <a:r>
              <a:rPr lang="en-US" sz="2400" dirty="0" err="1"/>
              <a:t>màng</a:t>
            </a:r>
            <a:r>
              <a:rPr lang="en-US" sz="2400" dirty="0"/>
              <a:t> </a:t>
            </a:r>
            <a:r>
              <a:rPr lang="en-US" sz="2400" dirty="0" err="1"/>
              <a:t>bụng</a:t>
            </a:r>
            <a:r>
              <a:rPr lang="en-US" sz="2400" dirty="0"/>
              <a:t>, </a:t>
            </a:r>
            <a:r>
              <a:rPr lang="en-US" sz="2400" dirty="0" err="1"/>
              <a:t>thở</a:t>
            </a:r>
            <a:r>
              <a:rPr lang="en-US" sz="2400" dirty="0"/>
              <a:t> HFNC… </a:t>
            </a:r>
            <a:r>
              <a:rPr lang="en-US" sz="2400" dirty="0" err="1"/>
              <a:t>tại</a:t>
            </a:r>
            <a:r>
              <a:rPr lang="en-US" sz="2400" dirty="0"/>
              <a:t> khoa;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4441733-9EFD-431B-9C87-E74B820D1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8349" y="395723"/>
            <a:ext cx="3231139" cy="32311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F4F6303-24C7-464A-82FC-2168A36DD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862" y="3626862"/>
            <a:ext cx="3231138" cy="323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269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96" y="173482"/>
            <a:ext cx="5228106" cy="995442"/>
          </a:xfrm>
        </p:spPr>
        <p:txBody>
          <a:bodyPr>
            <a:normAutofit/>
          </a:bodyPr>
          <a:lstStyle/>
          <a:p>
            <a:pPr lvl="0"/>
            <a:r>
              <a:rPr lang="en-US" sz="3600" dirty="0"/>
              <a:t>4.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đạt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097" y="1866506"/>
            <a:ext cx="5147035" cy="4002587"/>
          </a:xfrm>
        </p:spPr>
        <p:txBody>
          <a:bodyPr>
            <a:noAutofit/>
          </a:bodyPr>
          <a:lstStyle/>
          <a:p>
            <a:pPr marL="201168" lvl="1" indent="0" algn="just">
              <a:lnSpc>
                <a:spcPct val="150000"/>
              </a:lnSpc>
              <a:buNone/>
            </a:pP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chuyên</a:t>
            </a:r>
            <a:r>
              <a:rPr lang="en-US" sz="2400" b="1" dirty="0"/>
              <a:t> </a:t>
            </a:r>
            <a:r>
              <a:rPr lang="en-US" sz="2400" b="1" dirty="0" err="1"/>
              <a:t>môn</a:t>
            </a:r>
            <a:endParaRPr lang="en-US" sz="2400" dirty="0"/>
          </a:p>
          <a:p>
            <a:pPr lvl="0" algn="just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 err="1"/>
              <a:t>Hoàn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nhiệm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giai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dịch</a:t>
            </a:r>
            <a:r>
              <a:rPr lang="en-US" sz="2400" dirty="0"/>
              <a:t> COVID-19 </a:t>
            </a:r>
            <a:r>
              <a:rPr lang="en-US" sz="2400" dirty="0" err="1"/>
              <a:t>diễn</a:t>
            </a:r>
            <a:r>
              <a:rPr lang="en-US" sz="2400" dirty="0"/>
              <a:t> ra: </a:t>
            </a:r>
          </a:p>
          <a:p>
            <a:pPr lvl="0" algn="just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ly</a:t>
            </a:r>
            <a:r>
              <a:rPr lang="en-US" sz="2400" dirty="0"/>
              <a:t> ng</a:t>
            </a:r>
            <a:r>
              <a:rPr lang="vi-VN" sz="2400" dirty="0"/>
              <a:t>ư</a:t>
            </a:r>
            <a:r>
              <a:rPr lang="en-US" sz="2400" dirty="0" err="1"/>
              <a:t>ời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vùng</a:t>
            </a:r>
            <a:r>
              <a:rPr lang="en-US" sz="2400" dirty="0"/>
              <a:t> </a:t>
            </a:r>
            <a:r>
              <a:rPr lang="en-US" sz="2400" dirty="0" err="1"/>
              <a:t>dịch</a:t>
            </a:r>
            <a:r>
              <a:rPr lang="en-US" sz="2400" dirty="0"/>
              <a:t> </a:t>
            </a:r>
            <a:r>
              <a:rPr lang="en-US" sz="2400" dirty="0" err="1"/>
              <a:t>giai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đầu</a:t>
            </a:r>
            <a:r>
              <a:rPr lang="en-US" sz="2400" dirty="0"/>
              <a:t>,</a:t>
            </a:r>
          </a:p>
          <a:p>
            <a:pPr lvl="0" algn="just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, </a:t>
            </a:r>
            <a:r>
              <a:rPr lang="en-US" sz="2400" dirty="0" err="1"/>
              <a:t>chăm</a:t>
            </a:r>
            <a:r>
              <a:rPr lang="en-US" sz="2400" dirty="0"/>
              <a:t> </a:t>
            </a:r>
            <a:r>
              <a:rPr lang="en-US" sz="2400" dirty="0" err="1"/>
              <a:t>sóc</a:t>
            </a:r>
            <a:r>
              <a:rPr lang="en-US" sz="2400" dirty="0"/>
              <a:t> ng</a:t>
            </a:r>
            <a:r>
              <a:rPr lang="vi-VN" sz="2400" dirty="0"/>
              <a:t>ư</a:t>
            </a:r>
            <a:r>
              <a:rPr lang="en-US" sz="2400" dirty="0" err="1"/>
              <a:t>ời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mắc</a:t>
            </a:r>
            <a:r>
              <a:rPr lang="en-US" sz="2400" dirty="0"/>
              <a:t> COVID-19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nhẹ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nguy</a:t>
            </a:r>
            <a:r>
              <a:rPr lang="en-US" sz="2400" dirty="0"/>
              <a:t> </a:t>
            </a:r>
            <a:r>
              <a:rPr lang="en-US" sz="2400" dirty="0" err="1"/>
              <a:t>kịch</a:t>
            </a:r>
            <a:r>
              <a:rPr lang="en-US" sz="2400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D5B9B8B-792F-4A41-A701-0A08E2E1232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82986" y="1440522"/>
            <a:ext cx="2159656" cy="29305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CBBCFC-F2AF-405A-90D9-588D04A4FE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81" t="25259" b="13955"/>
          <a:stretch/>
        </p:blipFill>
        <p:spPr>
          <a:xfrm>
            <a:off x="6309120" y="4463898"/>
            <a:ext cx="3426179" cy="22454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C77ED51-9B54-4A83-8D10-EEA5E10FC2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14420"/>
          <a:stretch/>
        </p:blipFill>
        <p:spPr>
          <a:xfrm>
            <a:off x="9982986" y="4463899"/>
            <a:ext cx="1892851" cy="22454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1B9F15-AC55-4076-985E-679DCA7BEA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-676" t="20894" r="5556"/>
          <a:stretch/>
        </p:blipFill>
        <p:spPr>
          <a:xfrm>
            <a:off x="6261091" y="1481740"/>
            <a:ext cx="3474208" cy="288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763489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Custom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458</TotalTime>
  <Words>1880</Words>
  <Application>Microsoft Office PowerPoint</Application>
  <PresentationFormat>Custom</PresentationFormat>
  <Paragraphs>120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Retrospect</vt:lpstr>
      <vt:lpstr>BÀI THAM LUẬN Định hướng phát triển  Khoa Nội III - Bệnh viện Phổi Đà Nẵng</vt:lpstr>
      <vt:lpstr>Tổng quan </vt:lpstr>
      <vt:lpstr>1. Quá trình thành lập, hoạt động</vt:lpstr>
      <vt:lpstr>Slide 4</vt:lpstr>
      <vt:lpstr>2. Nhân lực</vt:lpstr>
      <vt:lpstr>3.Thuận lợi, khó khăn</vt:lpstr>
      <vt:lpstr>3.Thuận lợi, khó khăn</vt:lpstr>
      <vt:lpstr>4. Những kết quả đạt được</vt:lpstr>
      <vt:lpstr>4. Những kết quả đạt được</vt:lpstr>
      <vt:lpstr>4. Những kết quả đạt được</vt:lpstr>
      <vt:lpstr>4. Những kết quả đạt được</vt:lpstr>
      <vt:lpstr>4. Những kết quả đạt được</vt:lpstr>
      <vt:lpstr>4. Những kết quả đạt được</vt:lpstr>
      <vt:lpstr>Tồn tại, hạn chế:</vt:lpstr>
      <vt:lpstr>Slide 15</vt:lpstr>
      <vt:lpstr>5. Định hướng nhiệm vụ</vt:lpstr>
      <vt:lpstr>6. Giải pháp đề xuất</vt:lpstr>
      <vt:lpstr>6. Giải pháp đề xuất</vt:lpstr>
      <vt:lpstr>6. Giải pháp đề xuất</vt:lpstr>
      <vt:lpstr>Slide 20</vt:lpstr>
      <vt:lpstr>7. Biện pháp cụ thể</vt:lpstr>
      <vt:lpstr>7. Biện pháp cụ thể</vt:lpstr>
      <vt:lpstr>7. Biện pháp cụ thể</vt:lpstr>
      <vt:lpstr>7. Biện pháp cụ thể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THAM LUẬN Định hướng phát triển chuyên môn tại Khoa Nội III, Bệnh viện Phổi Đà Nẵng</dc:title>
  <dc:creator>User</dc:creator>
  <cp:lastModifiedBy>Admin</cp:lastModifiedBy>
  <cp:revision>49</cp:revision>
  <dcterms:created xsi:type="dcterms:W3CDTF">2025-02-24T02:32:52Z</dcterms:created>
  <dcterms:modified xsi:type="dcterms:W3CDTF">2025-03-28T07:17:02Z</dcterms:modified>
</cp:coreProperties>
</file>