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1" r:id="rId2"/>
    <p:sldId id="256" r:id="rId3"/>
    <p:sldId id="257" r:id="rId4"/>
    <p:sldId id="312" r:id="rId5"/>
    <p:sldId id="313" r:id="rId6"/>
    <p:sldId id="314" r:id="rId7"/>
    <p:sldId id="310" r:id="rId8"/>
    <p:sldId id="258" r:id="rId9"/>
    <p:sldId id="259" r:id="rId10"/>
    <p:sldId id="260" r:id="rId11"/>
    <p:sldId id="261" r:id="rId12"/>
    <p:sldId id="262" r:id="rId13"/>
    <p:sldId id="263" r:id="rId14"/>
    <p:sldId id="315" r:id="rId15"/>
    <p:sldId id="264" r:id="rId16"/>
    <p:sldId id="265" r:id="rId17"/>
    <p:sldId id="321" r:id="rId18"/>
    <p:sldId id="266" r:id="rId19"/>
    <p:sldId id="267" r:id="rId20"/>
    <p:sldId id="268" r:id="rId21"/>
    <p:sldId id="269" r:id="rId22"/>
    <p:sldId id="323" r:id="rId23"/>
    <p:sldId id="270" r:id="rId24"/>
    <p:sldId id="271" r:id="rId25"/>
    <p:sldId id="319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90" r:id="rId44"/>
    <p:sldId id="291" r:id="rId45"/>
    <p:sldId id="293" r:id="rId46"/>
    <p:sldId id="292" r:id="rId47"/>
    <p:sldId id="294" r:id="rId48"/>
    <p:sldId id="324" r:id="rId4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6004" y="72898"/>
            <a:ext cx="654113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4655" y="2053209"/>
            <a:ext cx="4646930" cy="355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0051" y="1411351"/>
            <a:ext cx="4939030" cy="387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808463" y="6754367"/>
            <a:ext cx="1191895" cy="104139"/>
          </a:xfrm>
          <a:custGeom>
            <a:avLst/>
            <a:gdLst/>
            <a:ahLst/>
            <a:cxnLst/>
            <a:rect l="l" t="t" r="r" b="b"/>
            <a:pathLst>
              <a:path w="1191895" h="104140">
                <a:moveTo>
                  <a:pt x="1191768" y="0"/>
                </a:moveTo>
                <a:lnTo>
                  <a:pt x="0" y="0"/>
                </a:lnTo>
                <a:lnTo>
                  <a:pt x="0" y="103632"/>
                </a:lnTo>
                <a:lnTo>
                  <a:pt x="1191768" y="103632"/>
                </a:lnTo>
                <a:lnTo>
                  <a:pt x="1191768" y="0"/>
                </a:lnTo>
                <a:close/>
              </a:path>
            </a:pathLst>
          </a:custGeom>
          <a:solidFill>
            <a:srgbClr val="FF9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000232" y="6754367"/>
            <a:ext cx="1191895" cy="104139"/>
          </a:xfrm>
          <a:custGeom>
            <a:avLst/>
            <a:gdLst/>
            <a:ahLst/>
            <a:cxnLst/>
            <a:rect l="l" t="t" r="r" b="b"/>
            <a:pathLst>
              <a:path w="1191895" h="104140">
                <a:moveTo>
                  <a:pt x="1191768" y="0"/>
                </a:moveTo>
                <a:lnTo>
                  <a:pt x="0" y="0"/>
                </a:lnTo>
                <a:lnTo>
                  <a:pt x="0" y="103632"/>
                </a:lnTo>
                <a:lnTo>
                  <a:pt x="1191768" y="103632"/>
                </a:lnTo>
                <a:lnTo>
                  <a:pt x="1191768" y="0"/>
                </a:lnTo>
                <a:close/>
              </a:path>
            </a:pathLst>
          </a:custGeom>
          <a:solidFill>
            <a:srgbClr val="F20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808464" y="6754367"/>
            <a:ext cx="1191895" cy="104139"/>
          </a:xfrm>
          <a:custGeom>
            <a:avLst/>
            <a:gdLst/>
            <a:ahLst/>
            <a:cxnLst/>
            <a:rect l="l" t="t" r="r" b="b"/>
            <a:pathLst>
              <a:path w="1191895" h="104140">
                <a:moveTo>
                  <a:pt x="1191768" y="0"/>
                </a:moveTo>
                <a:lnTo>
                  <a:pt x="0" y="0"/>
                </a:lnTo>
                <a:lnTo>
                  <a:pt x="0" y="103632"/>
                </a:lnTo>
                <a:lnTo>
                  <a:pt x="1191768" y="103632"/>
                </a:lnTo>
                <a:lnTo>
                  <a:pt x="1191768" y="0"/>
                </a:lnTo>
                <a:close/>
              </a:path>
            </a:pathLst>
          </a:custGeom>
          <a:solidFill>
            <a:srgbClr val="FF9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000232" y="6754367"/>
            <a:ext cx="1191895" cy="104139"/>
          </a:xfrm>
          <a:custGeom>
            <a:avLst/>
            <a:gdLst/>
            <a:ahLst/>
            <a:cxnLst/>
            <a:rect l="l" t="t" r="r" b="b"/>
            <a:pathLst>
              <a:path w="1191895" h="104140">
                <a:moveTo>
                  <a:pt x="1191768" y="0"/>
                </a:moveTo>
                <a:lnTo>
                  <a:pt x="0" y="0"/>
                </a:lnTo>
                <a:lnTo>
                  <a:pt x="0" y="103632"/>
                </a:lnTo>
                <a:lnTo>
                  <a:pt x="1191768" y="103632"/>
                </a:lnTo>
                <a:lnTo>
                  <a:pt x="1191768" y="0"/>
                </a:lnTo>
                <a:close/>
              </a:path>
            </a:pathLst>
          </a:custGeom>
          <a:solidFill>
            <a:srgbClr val="F20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54367"/>
            <a:ext cx="1191895" cy="104139"/>
          </a:xfrm>
          <a:custGeom>
            <a:avLst/>
            <a:gdLst/>
            <a:ahLst/>
            <a:cxnLst/>
            <a:rect l="l" t="t" r="r" b="b"/>
            <a:pathLst>
              <a:path w="1191895" h="104140">
                <a:moveTo>
                  <a:pt x="1191768" y="0"/>
                </a:moveTo>
                <a:lnTo>
                  <a:pt x="0" y="0"/>
                </a:lnTo>
                <a:lnTo>
                  <a:pt x="0" y="103632"/>
                </a:lnTo>
                <a:lnTo>
                  <a:pt x="1191768" y="103632"/>
                </a:lnTo>
                <a:lnTo>
                  <a:pt x="1191768" y="0"/>
                </a:lnTo>
                <a:close/>
              </a:path>
            </a:pathLst>
          </a:custGeom>
          <a:solidFill>
            <a:srgbClr val="7EC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91767" y="6754367"/>
            <a:ext cx="8616950" cy="104139"/>
          </a:xfrm>
          <a:custGeom>
            <a:avLst/>
            <a:gdLst/>
            <a:ahLst/>
            <a:cxnLst/>
            <a:rect l="l" t="t" r="r" b="b"/>
            <a:pathLst>
              <a:path w="8616950" h="104140">
                <a:moveTo>
                  <a:pt x="8616696" y="0"/>
                </a:moveTo>
                <a:lnTo>
                  <a:pt x="0" y="0"/>
                </a:lnTo>
                <a:lnTo>
                  <a:pt x="0" y="103632"/>
                </a:lnTo>
                <a:lnTo>
                  <a:pt x="8616696" y="103632"/>
                </a:lnTo>
                <a:lnTo>
                  <a:pt x="8616696" y="0"/>
                </a:lnTo>
                <a:close/>
              </a:path>
            </a:pathLst>
          </a:custGeom>
          <a:solidFill>
            <a:srgbClr val="218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975" y="139446"/>
            <a:ext cx="65417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9868" y="1068133"/>
            <a:ext cx="9464675" cy="211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agazine.canhgiacduoc.org.vn/Magazine/Details/82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EC286E2-F87E-6E28-F2E7-C1FE8863CC3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505199" y="3657600"/>
            <a:ext cx="5181600" cy="769441"/>
          </a:xfrm>
        </p:spPr>
        <p:txBody>
          <a:bodyPr/>
          <a:lstStyle/>
          <a:p>
            <a:r>
              <a:rPr lang="en-US" sz="2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Chuyên </a:t>
            </a:r>
            <a:r>
              <a:rPr lang="en-US" sz="2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đề</a:t>
            </a:r>
            <a:r>
              <a:rPr lang="en-US" sz="2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tháng</a:t>
            </a:r>
            <a:r>
              <a:rPr lang="en-US" sz="2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5</a:t>
            </a:r>
          </a:p>
          <a:p>
            <a:r>
              <a:rPr lang="en-US" sz="2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Người </a:t>
            </a:r>
            <a:r>
              <a:rPr lang="en-US" sz="2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thực</a:t>
            </a:r>
            <a:r>
              <a:rPr lang="en-US" sz="2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hiện</a:t>
            </a:r>
            <a:r>
              <a:rPr lang="en-US" sz="2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BS Nguyễn Thị </a:t>
            </a:r>
            <a:r>
              <a:rPr lang="en-US" sz="2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Hiền</a:t>
            </a:r>
            <a:endParaRPr lang="en-US" sz="2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FACB5-FB3F-B7C7-41B0-23CF8446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0"/>
            <a:ext cx="2143125" cy="21431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E704E6-24FC-9354-68F7-32C3A9ED2FB8}"/>
              </a:ext>
            </a:extLst>
          </p:cNvPr>
          <p:cNvSpPr/>
          <p:nvPr/>
        </p:nvSpPr>
        <p:spPr>
          <a:xfrm>
            <a:off x="1780158" y="1981200"/>
            <a:ext cx="826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Bệnh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Viện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Phổi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Đà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Nẵng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662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5447" y="166115"/>
            <a:ext cx="6703059" cy="631190"/>
          </a:xfrm>
          <a:custGeom>
            <a:avLst/>
            <a:gdLst/>
            <a:ahLst/>
            <a:cxnLst/>
            <a:rect l="l" t="t" r="r" b="b"/>
            <a:pathLst>
              <a:path w="6703059" h="631190">
                <a:moveTo>
                  <a:pt x="6597396" y="0"/>
                </a:moveTo>
                <a:lnTo>
                  <a:pt x="105155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5"/>
                </a:lnTo>
                <a:lnTo>
                  <a:pt x="0" y="525779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5" y="630935"/>
                </a:lnTo>
                <a:lnTo>
                  <a:pt x="6597396" y="630935"/>
                </a:lnTo>
                <a:lnTo>
                  <a:pt x="6638311" y="622667"/>
                </a:lnTo>
                <a:lnTo>
                  <a:pt x="6671738" y="600122"/>
                </a:lnTo>
                <a:lnTo>
                  <a:pt x="6694283" y="566695"/>
                </a:lnTo>
                <a:lnTo>
                  <a:pt x="6702552" y="525779"/>
                </a:lnTo>
                <a:lnTo>
                  <a:pt x="6702552" y="105155"/>
                </a:lnTo>
                <a:lnTo>
                  <a:pt x="6694283" y="64240"/>
                </a:lnTo>
                <a:lnTo>
                  <a:pt x="6671738" y="30813"/>
                </a:lnTo>
                <a:lnTo>
                  <a:pt x="6638311" y="8268"/>
                </a:lnTo>
                <a:lnTo>
                  <a:pt x="6597396" y="0"/>
                </a:lnTo>
                <a:close/>
              </a:path>
            </a:pathLst>
          </a:custGeom>
          <a:solidFill>
            <a:srgbClr val="218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419" y="278384"/>
            <a:ext cx="6350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I.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ĐẠI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CƯƠNG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VỀ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BỆNH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ĐÁI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THÁO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ĐƯỜNG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8600" y="746759"/>
            <a:ext cx="8408035" cy="487680"/>
            <a:chOff x="228600" y="746759"/>
            <a:chExt cx="8408035" cy="487680"/>
          </a:xfrm>
        </p:grpSpPr>
        <p:sp>
          <p:nvSpPr>
            <p:cNvPr id="7" name="object 7"/>
            <p:cNvSpPr/>
            <p:nvPr/>
          </p:nvSpPr>
          <p:spPr>
            <a:xfrm>
              <a:off x="241553" y="759713"/>
              <a:ext cx="8382000" cy="462280"/>
            </a:xfrm>
            <a:custGeom>
              <a:avLst/>
              <a:gdLst/>
              <a:ahLst/>
              <a:cxnLst/>
              <a:rect l="l" t="t" r="r" b="b"/>
              <a:pathLst>
                <a:path w="8382000" h="462280">
                  <a:moveTo>
                    <a:pt x="838200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8382000" y="461772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553" y="759713"/>
              <a:ext cx="8382000" cy="462280"/>
            </a:xfrm>
            <a:custGeom>
              <a:avLst/>
              <a:gdLst/>
              <a:ahLst/>
              <a:cxnLst/>
              <a:rect l="l" t="t" r="r" b="b"/>
              <a:pathLst>
                <a:path w="8382000" h="462280">
                  <a:moveTo>
                    <a:pt x="0" y="461772"/>
                  </a:moveTo>
                  <a:lnTo>
                    <a:pt x="8382000" y="461772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5908">
              <a:solidFill>
                <a:srgbClr val="3A8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4508" y="785241"/>
            <a:ext cx="8207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3.</a:t>
            </a:r>
            <a:r>
              <a:rPr sz="2400" b="1" spc="-20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Tiêu</a:t>
            </a:r>
            <a:r>
              <a:rPr sz="2400" b="1" spc="-40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chuẩn</a:t>
            </a:r>
            <a:r>
              <a:rPr sz="2400" b="1" spc="-15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chẩn</a:t>
            </a:r>
            <a:r>
              <a:rPr sz="2400" b="1" spc="-15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đoán</a:t>
            </a:r>
            <a:r>
              <a:rPr sz="2400" b="1" spc="-25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đái</a:t>
            </a:r>
            <a:r>
              <a:rPr sz="2400" b="1" spc="-20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tháo</a:t>
            </a:r>
            <a:r>
              <a:rPr sz="2400" b="1" spc="-20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đường</a:t>
            </a:r>
            <a:r>
              <a:rPr sz="2400" b="1" spc="-15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theo</a:t>
            </a:r>
            <a:r>
              <a:rPr sz="2400" b="1" spc="-25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ADA</a:t>
            </a:r>
            <a:r>
              <a:rPr sz="2400" b="1" spc="-10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D405D"/>
                </a:solidFill>
                <a:latin typeface="Arial"/>
                <a:cs typeface="Arial"/>
              </a:rPr>
              <a:t>20</a:t>
            </a:r>
            <a:r>
              <a:rPr lang="en-US" sz="2400" b="1" spc="-20" dirty="0">
                <a:solidFill>
                  <a:srgbClr val="1D405D"/>
                </a:solidFill>
                <a:latin typeface="Arial"/>
                <a:cs typeface="Arial"/>
              </a:rPr>
              <a:t>25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D4FA31-1CC8-9821-8DFB-2A404B8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99" t="43395" r="37059" b="17893"/>
          <a:stretch/>
        </p:blipFill>
        <p:spPr>
          <a:xfrm>
            <a:off x="229927" y="1312162"/>
            <a:ext cx="9753600" cy="5188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66115"/>
            <a:ext cx="6703059" cy="631190"/>
          </a:xfrm>
          <a:custGeom>
            <a:avLst/>
            <a:gdLst/>
            <a:ahLst/>
            <a:cxnLst/>
            <a:rect l="l" t="t" r="r" b="b"/>
            <a:pathLst>
              <a:path w="6703059" h="631190">
                <a:moveTo>
                  <a:pt x="6597396" y="0"/>
                </a:moveTo>
                <a:lnTo>
                  <a:pt x="105155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5"/>
                </a:lnTo>
                <a:lnTo>
                  <a:pt x="0" y="525779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5" y="630935"/>
                </a:lnTo>
                <a:lnTo>
                  <a:pt x="6597396" y="630935"/>
                </a:lnTo>
                <a:lnTo>
                  <a:pt x="6638311" y="622667"/>
                </a:lnTo>
                <a:lnTo>
                  <a:pt x="6671738" y="600122"/>
                </a:lnTo>
                <a:lnTo>
                  <a:pt x="6694283" y="566695"/>
                </a:lnTo>
                <a:lnTo>
                  <a:pt x="6702552" y="525779"/>
                </a:lnTo>
                <a:lnTo>
                  <a:pt x="6702552" y="105155"/>
                </a:lnTo>
                <a:lnTo>
                  <a:pt x="6694283" y="64240"/>
                </a:lnTo>
                <a:lnTo>
                  <a:pt x="6671738" y="30813"/>
                </a:lnTo>
                <a:lnTo>
                  <a:pt x="6638311" y="8268"/>
                </a:lnTo>
                <a:lnTo>
                  <a:pt x="6597396" y="0"/>
                </a:lnTo>
                <a:close/>
              </a:path>
            </a:pathLst>
          </a:custGeom>
          <a:solidFill>
            <a:srgbClr val="FF9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083" y="278384"/>
            <a:ext cx="563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II.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ĐIỀU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TRỊ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ĐÁI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THÁO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ĐƯỜNG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TYPE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5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object 4"/>
          <p:cNvSpPr/>
          <p:nvPr/>
        </p:nvSpPr>
        <p:spPr>
          <a:xfrm>
            <a:off x="241554" y="759713"/>
            <a:ext cx="3805554" cy="462280"/>
          </a:xfrm>
          <a:custGeom>
            <a:avLst/>
            <a:gdLst/>
            <a:ahLst/>
            <a:cxnLst/>
            <a:rect l="l" t="t" r="r" b="b"/>
            <a:pathLst>
              <a:path w="3805554" h="462280">
                <a:moveTo>
                  <a:pt x="3805428" y="0"/>
                </a:moveTo>
                <a:lnTo>
                  <a:pt x="0" y="0"/>
                </a:lnTo>
                <a:lnTo>
                  <a:pt x="0" y="461772"/>
                </a:lnTo>
                <a:lnTo>
                  <a:pt x="3805428" y="461772"/>
                </a:lnTo>
                <a:lnTo>
                  <a:pt x="3805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554" y="759713"/>
            <a:ext cx="4635246" cy="407804"/>
          </a:xfrm>
          <a:prstGeom prst="rect">
            <a:avLst/>
          </a:prstGeom>
          <a:ln w="25907">
            <a:solidFill>
              <a:srgbClr val="FF971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1.</a:t>
            </a:r>
            <a:r>
              <a:rPr sz="2400" b="1" spc="-1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Mục</a:t>
            </a:r>
            <a:r>
              <a:rPr sz="2400" b="1" spc="-1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tiêu</a:t>
            </a:r>
            <a:r>
              <a:rPr sz="2400" b="1" spc="-1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 err="1">
                <a:solidFill>
                  <a:srgbClr val="FF6600"/>
                </a:solidFill>
                <a:latin typeface="Arial"/>
                <a:cs typeface="Arial"/>
              </a:rPr>
              <a:t>điều</a:t>
            </a:r>
            <a:r>
              <a:rPr sz="2400" b="1" spc="-2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 err="1">
                <a:solidFill>
                  <a:srgbClr val="FF6600"/>
                </a:solidFill>
                <a:latin typeface="Arial"/>
                <a:cs typeface="Arial"/>
              </a:rPr>
              <a:t>trị</a:t>
            </a:r>
            <a:r>
              <a:rPr lang="en-US" sz="2400" b="1" dirty="0">
                <a:solidFill>
                  <a:srgbClr val="FF6600"/>
                </a:solidFill>
                <a:latin typeface="Arial"/>
                <a:cs typeface="Arial"/>
              </a:rPr>
              <a:t> ĐTĐ type 2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4971" y="1586483"/>
          <a:ext cx="5640705" cy="4159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marL="190500">
                        <a:lnSpc>
                          <a:spcPts val="1870"/>
                        </a:lnSpc>
                        <a:spcBef>
                          <a:spcPts val="11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Mục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tiêu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kiểm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soát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ĐTĐ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ở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bệnh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nhân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không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mang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thai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89F39"/>
                      </a:solidFill>
                      <a:prstDash val="solid"/>
                    </a:lnL>
                    <a:lnR w="9525">
                      <a:solidFill>
                        <a:srgbClr val="D89F39"/>
                      </a:solidFill>
                      <a:prstDash val="solid"/>
                    </a:lnR>
                    <a:lnT w="9525">
                      <a:solidFill>
                        <a:srgbClr val="D89F39"/>
                      </a:solidFill>
                      <a:prstDash val="solid"/>
                    </a:lnT>
                    <a:lnB w="12700">
                      <a:solidFill>
                        <a:srgbClr val="D89F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07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408305" algn="l"/>
                        </a:tabLst>
                      </a:pPr>
                      <a:r>
                        <a:rPr sz="1600" spc="75" dirty="0">
                          <a:solidFill>
                            <a:srgbClr val="FF9715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r>
                        <a:rPr sz="1600" dirty="0">
                          <a:solidFill>
                            <a:srgbClr val="FF9715"/>
                          </a:solidFill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HbA1C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&lt;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7%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408305" marR="59055" indent="-342900">
                        <a:lnSpc>
                          <a:spcPct val="114999"/>
                        </a:lnSpc>
                        <a:tabLst>
                          <a:tab pos="408305" algn="l"/>
                        </a:tabLst>
                      </a:pPr>
                      <a:r>
                        <a:rPr sz="1600" spc="75" dirty="0">
                          <a:solidFill>
                            <a:srgbClr val="FF9715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r>
                        <a:rPr sz="1600" dirty="0">
                          <a:solidFill>
                            <a:srgbClr val="FF9715"/>
                          </a:solidFill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Glucose</a:t>
                      </a:r>
                      <a:r>
                        <a:rPr sz="1600" spc="2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mao</a:t>
                      </a:r>
                      <a:r>
                        <a:rPr sz="1600" spc="2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mạch</a:t>
                      </a:r>
                      <a:r>
                        <a:rPr sz="1600" spc="2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60" dirty="0">
                          <a:latin typeface="Microsoft Sans Serif"/>
                          <a:cs typeface="Microsoft Sans Serif"/>
                        </a:rPr>
                        <a:t>trước</a:t>
                      </a:r>
                      <a:r>
                        <a:rPr sz="1600" spc="2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ăn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600" spc="2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4.4</a:t>
                      </a:r>
                      <a:r>
                        <a:rPr sz="1600" spc="2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40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600" spc="22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7.2</a:t>
                      </a:r>
                      <a:r>
                        <a:rPr sz="16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mmol/l</a:t>
                      </a:r>
                      <a:r>
                        <a:rPr sz="1600" spc="2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(80-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130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mg/dl)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65405">
                        <a:lnSpc>
                          <a:spcPts val="1864"/>
                        </a:lnSpc>
                        <a:spcBef>
                          <a:spcPts val="290"/>
                        </a:spcBef>
                        <a:tabLst>
                          <a:tab pos="408305" algn="l"/>
                        </a:tabLst>
                      </a:pPr>
                      <a:r>
                        <a:rPr sz="1600" spc="75" dirty="0">
                          <a:solidFill>
                            <a:srgbClr val="FF9715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r>
                        <a:rPr sz="1600" dirty="0">
                          <a:solidFill>
                            <a:srgbClr val="FF9715"/>
                          </a:solidFill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Glucose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mao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mạch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sau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ăn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&lt;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mmol/l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(&lt;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180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mg/dl)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7145" marB="0">
                    <a:lnL w="9525">
                      <a:solidFill>
                        <a:srgbClr val="D89F39"/>
                      </a:solidFill>
                      <a:prstDash val="solid"/>
                    </a:lnL>
                    <a:lnR w="9525">
                      <a:solidFill>
                        <a:srgbClr val="D89F39"/>
                      </a:solidFill>
                      <a:prstDash val="solid"/>
                    </a:lnR>
                    <a:lnT w="12700">
                      <a:solidFill>
                        <a:srgbClr val="D89F39"/>
                      </a:solidFill>
                      <a:prstDash val="solid"/>
                    </a:lnT>
                    <a:lnB w="12700">
                      <a:solidFill>
                        <a:srgbClr val="D89F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0">
                <a:tc>
                  <a:txBody>
                    <a:bodyPr/>
                    <a:lstStyle/>
                    <a:p>
                      <a:pPr marL="65405" algn="just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Mục</a:t>
                      </a:r>
                      <a:r>
                        <a:rPr sz="1600" spc="22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tiêu</a:t>
                      </a:r>
                      <a:r>
                        <a:rPr sz="1600" spc="2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này</a:t>
                      </a:r>
                      <a:r>
                        <a:rPr sz="1600" spc="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nên</a:t>
                      </a:r>
                      <a:r>
                        <a:rPr sz="1600" spc="22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75" dirty="0">
                          <a:latin typeface="Microsoft Sans Serif"/>
                          <a:cs typeface="Microsoft Sans Serif"/>
                        </a:rPr>
                        <a:t>được</a:t>
                      </a:r>
                      <a:r>
                        <a:rPr sz="1600" spc="2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cá</a:t>
                      </a:r>
                      <a:r>
                        <a:rPr sz="1600" b="1" spc="20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nhân</a:t>
                      </a:r>
                      <a:r>
                        <a:rPr sz="1600" b="1" spc="21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hóa</a:t>
                      </a:r>
                      <a:r>
                        <a:rPr sz="1600" b="1" spc="204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trên</a:t>
                      </a:r>
                      <a:r>
                        <a:rPr sz="1600" spc="2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từng</a:t>
                      </a:r>
                      <a:r>
                        <a:rPr sz="1600" spc="2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bệnh</a:t>
                      </a:r>
                      <a:r>
                        <a:rPr sz="1600" spc="2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nhân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  <a:p>
                      <a:pPr marL="65405" marR="59055" algn="just">
                        <a:lnSpc>
                          <a:spcPct val="114999"/>
                        </a:lnSpc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(cao</a:t>
                      </a:r>
                      <a:r>
                        <a:rPr sz="1600" spc="3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1600" spc="3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thấp</a:t>
                      </a:r>
                      <a:r>
                        <a:rPr sz="1600" spc="3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hơn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),</a:t>
                      </a:r>
                      <a:r>
                        <a:rPr sz="1600" spc="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phụ</a:t>
                      </a:r>
                      <a:r>
                        <a:rPr sz="1600" spc="3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thuộc</a:t>
                      </a:r>
                      <a:r>
                        <a:rPr sz="1600" spc="3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vào</a:t>
                      </a:r>
                      <a:r>
                        <a:rPr sz="1600" spc="3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thời</a:t>
                      </a:r>
                      <a:r>
                        <a:rPr sz="1600" spc="3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gian</a:t>
                      </a:r>
                      <a:r>
                        <a:rPr sz="1600" spc="3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mắc</a:t>
                      </a:r>
                      <a:r>
                        <a:rPr sz="1600" spc="3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bệnh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tuổi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600" spc="3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kì</a:t>
                      </a:r>
                      <a:r>
                        <a:rPr sz="1600" spc="3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vọng</a:t>
                      </a:r>
                      <a:r>
                        <a:rPr sz="1600" spc="3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sống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600" spc="3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bệnh</a:t>
                      </a:r>
                      <a:r>
                        <a:rPr sz="1600" spc="3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kèm</a:t>
                      </a:r>
                      <a:r>
                        <a:rPr sz="1600" spc="3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theo,</a:t>
                      </a:r>
                      <a:r>
                        <a:rPr sz="1600" spc="3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bệnh</a:t>
                      </a:r>
                      <a:r>
                        <a:rPr sz="1600" spc="3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lý</a:t>
                      </a:r>
                      <a:r>
                        <a:rPr sz="1600" spc="3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tim</a:t>
                      </a:r>
                      <a:r>
                        <a:rPr sz="1600" spc="3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mạch</a:t>
                      </a:r>
                      <a:r>
                        <a:rPr sz="1600" spc="3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đã </a:t>
                      </a:r>
                      <a:r>
                        <a:rPr sz="1600" spc="75" dirty="0">
                          <a:latin typeface="Microsoft Sans Serif"/>
                          <a:cs typeface="Microsoft Sans Serif"/>
                        </a:rPr>
                        <a:t>được</a:t>
                      </a:r>
                      <a:r>
                        <a:rPr sz="16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biết</a:t>
                      </a:r>
                      <a:r>
                        <a:rPr sz="16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hay</a:t>
                      </a:r>
                      <a:r>
                        <a:rPr sz="16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5" dirty="0">
                          <a:latin typeface="Microsoft Sans Serif"/>
                          <a:cs typeface="Microsoft Sans Serif"/>
                        </a:rPr>
                        <a:t>mức</a:t>
                      </a:r>
                      <a:r>
                        <a:rPr sz="1600" spc="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độ</a:t>
                      </a:r>
                      <a:r>
                        <a:rPr sz="16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nặng</a:t>
                      </a:r>
                      <a:r>
                        <a:rPr sz="16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của</a:t>
                      </a:r>
                      <a:r>
                        <a:rPr sz="1600" spc="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biến</a:t>
                      </a:r>
                      <a:r>
                        <a:rPr sz="16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chứng</a:t>
                      </a:r>
                      <a:r>
                        <a:rPr sz="16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mạch</a:t>
                      </a:r>
                      <a:r>
                        <a:rPr sz="16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máu</a:t>
                      </a:r>
                      <a:r>
                        <a:rPr sz="16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nhỏ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, </a:t>
                      </a:r>
                      <a:r>
                        <a:rPr sz="1600" spc="85" dirty="0">
                          <a:latin typeface="Microsoft Sans Serif"/>
                          <a:cs typeface="Microsoft Sans Serif"/>
                        </a:rPr>
                        <a:t>sự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hiểu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biết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về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hạ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5" dirty="0">
                          <a:latin typeface="Microsoft Sans Serif"/>
                          <a:cs typeface="Microsoft Sans Serif"/>
                        </a:rPr>
                        <a:t>đường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huyết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.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  <a:p>
                      <a:pPr marL="65405" marR="56515" algn="just">
                        <a:lnSpc>
                          <a:spcPct val="114999"/>
                        </a:lnSpc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Glucose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máu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sau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ăn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85" dirty="0">
                          <a:latin typeface="Microsoft Sans Serif"/>
                          <a:cs typeface="Microsoft Sans Serif"/>
                        </a:rPr>
                        <a:t>được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chọn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là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mục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tiêu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nếu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HbA1C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đích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600" spc="2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đạt</a:t>
                      </a:r>
                      <a:r>
                        <a:rPr sz="1600" spc="2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80" dirty="0">
                          <a:latin typeface="Microsoft Sans Serif"/>
                          <a:cs typeface="Microsoft Sans Serif"/>
                        </a:rPr>
                        <a:t>được</a:t>
                      </a:r>
                      <a:r>
                        <a:rPr sz="1600" spc="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mặc</a:t>
                      </a:r>
                      <a:r>
                        <a:rPr sz="1600" spc="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dù</a:t>
                      </a:r>
                      <a:r>
                        <a:rPr sz="1600" spc="2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đã</a:t>
                      </a:r>
                      <a:r>
                        <a:rPr sz="1600" spc="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đạt</a:t>
                      </a:r>
                      <a:r>
                        <a:rPr sz="1600" spc="2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75" dirty="0">
                          <a:latin typeface="Microsoft Sans Serif"/>
                          <a:cs typeface="Microsoft Sans Serif"/>
                        </a:rPr>
                        <a:t>được</a:t>
                      </a:r>
                      <a:r>
                        <a:rPr sz="1600" spc="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mục</a:t>
                      </a:r>
                      <a:r>
                        <a:rPr sz="1600" spc="2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tiêu</a:t>
                      </a:r>
                      <a:r>
                        <a:rPr sz="1600" spc="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về</a:t>
                      </a:r>
                      <a:r>
                        <a:rPr sz="1600" spc="2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glucose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máu</a:t>
                      </a:r>
                      <a:r>
                        <a:rPr sz="16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60" dirty="0">
                          <a:latin typeface="Microsoft Sans Serif"/>
                          <a:cs typeface="Microsoft Sans Serif"/>
                        </a:rPr>
                        <a:t>trước</a:t>
                      </a:r>
                      <a:r>
                        <a:rPr sz="16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ăn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6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Glucose</a:t>
                      </a:r>
                      <a:r>
                        <a:rPr sz="16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máu</a:t>
                      </a:r>
                      <a:r>
                        <a:rPr sz="16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sau</a:t>
                      </a:r>
                      <a:r>
                        <a:rPr sz="16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ăn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nên</a:t>
                      </a:r>
                      <a:r>
                        <a:rPr sz="1600" spc="80" dirty="0">
                          <a:latin typeface="Microsoft Sans Serif"/>
                          <a:cs typeface="Microsoft Sans Serif"/>
                        </a:rPr>
                        <a:t> được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thực</a:t>
                      </a:r>
                      <a:r>
                        <a:rPr sz="16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hiện</a:t>
                      </a:r>
                      <a:r>
                        <a:rPr sz="16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sau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khi</a:t>
                      </a:r>
                      <a:r>
                        <a:rPr sz="1600" spc="2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bắt</a:t>
                      </a:r>
                      <a:r>
                        <a:rPr sz="1600" spc="2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đầu</a:t>
                      </a:r>
                      <a:r>
                        <a:rPr sz="1600" spc="2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ăn</a:t>
                      </a:r>
                      <a:r>
                        <a:rPr sz="1600" spc="2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1-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600" spc="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h,</a:t>
                      </a:r>
                      <a:r>
                        <a:rPr sz="1600" spc="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nhìn</a:t>
                      </a:r>
                      <a:r>
                        <a:rPr sz="1600" spc="2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chung</a:t>
                      </a:r>
                      <a:r>
                        <a:rPr sz="1600" spc="2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đây</a:t>
                      </a:r>
                      <a:r>
                        <a:rPr sz="1600" spc="2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là</a:t>
                      </a:r>
                      <a:r>
                        <a:rPr sz="1600" spc="2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nồng</a:t>
                      </a:r>
                      <a:r>
                        <a:rPr sz="1600" spc="2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độ</a:t>
                      </a:r>
                      <a:r>
                        <a:rPr sz="1600" spc="2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Glucose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máu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đỉnh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50" dirty="0">
                          <a:latin typeface="Microsoft Sans Serif"/>
                          <a:cs typeface="Microsoft Sans Serif"/>
                        </a:rPr>
                        <a:t>ở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những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bệnh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nhân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ĐTĐ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.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17145" marB="0">
                    <a:lnL w="9525">
                      <a:solidFill>
                        <a:srgbClr val="D89F39"/>
                      </a:solidFill>
                      <a:prstDash val="solid"/>
                    </a:lnL>
                    <a:lnR w="9525">
                      <a:solidFill>
                        <a:srgbClr val="D89F39"/>
                      </a:solidFill>
                      <a:prstDash val="solid"/>
                    </a:lnR>
                    <a:lnT w="12700">
                      <a:solidFill>
                        <a:srgbClr val="D89F39"/>
                      </a:solidFill>
                      <a:prstDash val="solid"/>
                    </a:lnT>
                    <a:lnB w="9525">
                      <a:solidFill>
                        <a:srgbClr val="D89F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8739" y="6454851"/>
            <a:ext cx="556006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Nguồn:</a:t>
            </a:r>
            <a:r>
              <a:rPr lang="en-US" sz="1400" dirty="0"/>
              <a:t>2025 ADA Standards of Medical Care in Diabetes: Updates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F4A994-C02F-26B1-82C9-98D07EF2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32" t="32627" r="37400" b="28401"/>
          <a:stretch/>
        </p:blipFill>
        <p:spPr>
          <a:xfrm>
            <a:off x="5773881" y="1300761"/>
            <a:ext cx="6248400" cy="4467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66115"/>
            <a:ext cx="6703059" cy="631190"/>
          </a:xfrm>
          <a:custGeom>
            <a:avLst/>
            <a:gdLst/>
            <a:ahLst/>
            <a:cxnLst/>
            <a:rect l="l" t="t" r="r" b="b"/>
            <a:pathLst>
              <a:path w="6703059" h="631190">
                <a:moveTo>
                  <a:pt x="6597396" y="0"/>
                </a:moveTo>
                <a:lnTo>
                  <a:pt x="105155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5"/>
                </a:lnTo>
                <a:lnTo>
                  <a:pt x="0" y="525779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5" y="630935"/>
                </a:lnTo>
                <a:lnTo>
                  <a:pt x="6597396" y="630935"/>
                </a:lnTo>
                <a:lnTo>
                  <a:pt x="6638311" y="622667"/>
                </a:lnTo>
                <a:lnTo>
                  <a:pt x="6671738" y="600122"/>
                </a:lnTo>
                <a:lnTo>
                  <a:pt x="6694283" y="566695"/>
                </a:lnTo>
                <a:lnTo>
                  <a:pt x="6702552" y="525779"/>
                </a:lnTo>
                <a:lnTo>
                  <a:pt x="6702552" y="105155"/>
                </a:lnTo>
                <a:lnTo>
                  <a:pt x="6694283" y="64240"/>
                </a:lnTo>
                <a:lnTo>
                  <a:pt x="6671738" y="30813"/>
                </a:lnTo>
                <a:lnTo>
                  <a:pt x="6638311" y="8268"/>
                </a:lnTo>
                <a:lnTo>
                  <a:pt x="6597396" y="0"/>
                </a:lnTo>
                <a:close/>
              </a:path>
            </a:pathLst>
          </a:custGeom>
          <a:solidFill>
            <a:srgbClr val="FF9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083" y="278384"/>
            <a:ext cx="563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II.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ĐIỀU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TRỊ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ĐÁI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THÁO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ĐƯỜNG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TYPE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5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object 4"/>
          <p:cNvSpPr/>
          <p:nvPr/>
        </p:nvSpPr>
        <p:spPr>
          <a:xfrm>
            <a:off x="241554" y="759713"/>
            <a:ext cx="4968240" cy="462280"/>
          </a:xfrm>
          <a:custGeom>
            <a:avLst/>
            <a:gdLst/>
            <a:ahLst/>
            <a:cxnLst/>
            <a:rect l="l" t="t" r="r" b="b"/>
            <a:pathLst>
              <a:path w="4968240" h="462280">
                <a:moveTo>
                  <a:pt x="4968240" y="0"/>
                </a:moveTo>
                <a:lnTo>
                  <a:pt x="0" y="0"/>
                </a:lnTo>
                <a:lnTo>
                  <a:pt x="0" y="461772"/>
                </a:lnTo>
                <a:lnTo>
                  <a:pt x="4968240" y="461772"/>
                </a:lnTo>
                <a:lnTo>
                  <a:pt x="4968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554" y="759713"/>
            <a:ext cx="4968240" cy="462280"/>
          </a:xfrm>
          <a:prstGeom prst="rect">
            <a:avLst/>
          </a:prstGeom>
          <a:ln w="25907">
            <a:solidFill>
              <a:srgbClr val="FF971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2.</a:t>
            </a:r>
            <a:r>
              <a:rPr sz="2400" b="1" spc="-2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Các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2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3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điều</a:t>
            </a:r>
            <a:r>
              <a:rPr sz="2400" b="1" spc="-4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trị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 T2DM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191" y="-12191"/>
            <a:ext cx="12216765" cy="6882765"/>
            <a:chOff x="-12191" y="-12191"/>
            <a:chExt cx="12216765" cy="68827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647" y="1495044"/>
              <a:ext cx="9523476" cy="51277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66115"/>
            <a:ext cx="6703059" cy="631190"/>
          </a:xfrm>
          <a:custGeom>
            <a:avLst/>
            <a:gdLst/>
            <a:ahLst/>
            <a:cxnLst/>
            <a:rect l="l" t="t" r="r" b="b"/>
            <a:pathLst>
              <a:path w="6703059" h="631190">
                <a:moveTo>
                  <a:pt x="6597396" y="0"/>
                </a:moveTo>
                <a:lnTo>
                  <a:pt x="105155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5"/>
                </a:lnTo>
                <a:lnTo>
                  <a:pt x="0" y="525779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5" y="630935"/>
                </a:lnTo>
                <a:lnTo>
                  <a:pt x="6597396" y="630935"/>
                </a:lnTo>
                <a:lnTo>
                  <a:pt x="6638311" y="622667"/>
                </a:lnTo>
                <a:lnTo>
                  <a:pt x="6671738" y="600122"/>
                </a:lnTo>
                <a:lnTo>
                  <a:pt x="6694283" y="566695"/>
                </a:lnTo>
                <a:lnTo>
                  <a:pt x="6702552" y="525779"/>
                </a:lnTo>
                <a:lnTo>
                  <a:pt x="6702552" y="105155"/>
                </a:lnTo>
                <a:lnTo>
                  <a:pt x="6694283" y="64240"/>
                </a:lnTo>
                <a:lnTo>
                  <a:pt x="6671738" y="30813"/>
                </a:lnTo>
                <a:lnTo>
                  <a:pt x="6638311" y="8268"/>
                </a:lnTo>
                <a:lnTo>
                  <a:pt x="6597396" y="0"/>
                </a:lnTo>
                <a:close/>
              </a:path>
            </a:pathLst>
          </a:custGeom>
          <a:solidFill>
            <a:srgbClr val="FF9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083" y="278384"/>
            <a:ext cx="563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II.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ĐIỀU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TRỊ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ĐÁI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THÁO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ĐƯỜNG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TYPE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5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object 4"/>
          <p:cNvSpPr/>
          <p:nvPr/>
        </p:nvSpPr>
        <p:spPr>
          <a:xfrm>
            <a:off x="241554" y="759713"/>
            <a:ext cx="4968240" cy="462280"/>
          </a:xfrm>
          <a:custGeom>
            <a:avLst/>
            <a:gdLst/>
            <a:ahLst/>
            <a:cxnLst/>
            <a:rect l="l" t="t" r="r" b="b"/>
            <a:pathLst>
              <a:path w="4968240" h="462280">
                <a:moveTo>
                  <a:pt x="4968240" y="0"/>
                </a:moveTo>
                <a:lnTo>
                  <a:pt x="0" y="0"/>
                </a:lnTo>
                <a:lnTo>
                  <a:pt x="0" y="461772"/>
                </a:lnTo>
                <a:lnTo>
                  <a:pt x="4968240" y="461772"/>
                </a:lnTo>
                <a:lnTo>
                  <a:pt x="4968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554" y="759713"/>
            <a:ext cx="4968240" cy="462280"/>
          </a:xfrm>
          <a:prstGeom prst="rect">
            <a:avLst/>
          </a:prstGeom>
          <a:ln w="25907">
            <a:solidFill>
              <a:srgbClr val="FF971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2.</a:t>
            </a:r>
            <a:r>
              <a:rPr sz="2400" b="1" spc="-2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Các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2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3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điều</a:t>
            </a:r>
            <a:r>
              <a:rPr sz="2400" b="1" spc="-4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trị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 T2DM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728715"/>
              <a:ext cx="9143999" cy="451968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5AB12-13AF-7A17-0BEF-DC77B6B11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30" y="448806"/>
            <a:ext cx="10226939" cy="59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15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66115"/>
            <a:ext cx="6703059" cy="631190"/>
          </a:xfrm>
          <a:custGeom>
            <a:avLst/>
            <a:gdLst/>
            <a:ahLst/>
            <a:cxnLst/>
            <a:rect l="l" t="t" r="r" b="b"/>
            <a:pathLst>
              <a:path w="6703059" h="631190">
                <a:moveTo>
                  <a:pt x="6597396" y="0"/>
                </a:moveTo>
                <a:lnTo>
                  <a:pt x="105155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5"/>
                </a:lnTo>
                <a:lnTo>
                  <a:pt x="0" y="525779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5" y="630935"/>
                </a:lnTo>
                <a:lnTo>
                  <a:pt x="6597396" y="630935"/>
                </a:lnTo>
                <a:lnTo>
                  <a:pt x="6638311" y="622667"/>
                </a:lnTo>
                <a:lnTo>
                  <a:pt x="6671738" y="600122"/>
                </a:lnTo>
                <a:lnTo>
                  <a:pt x="6694283" y="566695"/>
                </a:lnTo>
                <a:lnTo>
                  <a:pt x="6702552" y="525779"/>
                </a:lnTo>
                <a:lnTo>
                  <a:pt x="6702552" y="105155"/>
                </a:lnTo>
                <a:lnTo>
                  <a:pt x="6694283" y="64240"/>
                </a:lnTo>
                <a:lnTo>
                  <a:pt x="6671738" y="30813"/>
                </a:lnTo>
                <a:lnTo>
                  <a:pt x="6638311" y="8268"/>
                </a:lnTo>
                <a:lnTo>
                  <a:pt x="6597396" y="0"/>
                </a:lnTo>
                <a:close/>
              </a:path>
            </a:pathLst>
          </a:custGeom>
          <a:solidFill>
            <a:srgbClr val="FF9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083" y="278384"/>
            <a:ext cx="563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II.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ĐIỀU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TRỊ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ĐÁI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THÁO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ĐƯỜNG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TYPE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5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object 4"/>
          <p:cNvSpPr/>
          <p:nvPr/>
        </p:nvSpPr>
        <p:spPr>
          <a:xfrm>
            <a:off x="241554" y="759713"/>
            <a:ext cx="4968240" cy="462280"/>
          </a:xfrm>
          <a:custGeom>
            <a:avLst/>
            <a:gdLst/>
            <a:ahLst/>
            <a:cxnLst/>
            <a:rect l="l" t="t" r="r" b="b"/>
            <a:pathLst>
              <a:path w="4968240" h="462280">
                <a:moveTo>
                  <a:pt x="4968240" y="0"/>
                </a:moveTo>
                <a:lnTo>
                  <a:pt x="0" y="0"/>
                </a:lnTo>
                <a:lnTo>
                  <a:pt x="0" y="461772"/>
                </a:lnTo>
                <a:lnTo>
                  <a:pt x="4968240" y="461772"/>
                </a:lnTo>
                <a:lnTo>
                  <a:pt x="4968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554" y="759713"/>
            <a:ext cx="4968240" cy="462280"/>
          </a:xfrm>
          <a:prstGeom prst="rect">
            <a:avLst/>
          </a:prstGeom>
          <a:ln w="25907">
            <a:solidFill>
              <a:srgbClr val="FF971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2.</a:t>
            </a:r>
            <a:r>
              <a:rPr sz="2400" b="1" spc="-2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Các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2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3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điều</a:t>
            </a:r>
            <a:r>
              <a:rPr sz="2400" b="1" spc="-4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trị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 T2DM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191" y="-12191"/>
            <a:ext cx="12216765" cy="6882765"/>
            <a:chOff x="-12191" y="-12191"/>
            <a:chExt cx="12216765" cy="68827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0015" y="1516266"/>
              <a:ext cx="8996554" cy="49774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8335" y="3698293"/>
              <a:ext cx="212608" cy="1074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7330" y="3949057"/>
              <a:ext cx="98954" cy="70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0977" y="4189807"/>
              <a:ext cx="81266" cy="638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6768" y="4514950"/>
              <a:ext cx="137067" cy="8204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" y="166878"/>
            <a:ext cx="7048500" cy="631190"/>
          </a:xfrm>
          <a:custGeom>
            <a:avLst/>
            <a:gdLst/>
            <a:ahLst/>
            <a:cxnLst/>
            <a:rect l="l" t="t" r="r" b="b"/>
            <a:pathLst>
              <a:path w="7048500" h="631190">
                <a:moveTo>
                  <a:pt x="0" y="105156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9"/>
                </a:lnTo>
                <a:lnTo>
                  <a:pt x="105155" y="0"/>
                </a:lnTo>
                <a:lnTo>
                  <a:pt x="6943344" y="0"/>
                </a:lnTo>
                <a:lnTo>
                  <a:pt x="6984259" y="8269"/>
                </a:lnTo>
                <a:lnTo>
                  <a:pt x="7017686" y="30813"/>
                </a:lnTo>
                <a:lnTo>
                  <a:pt x="7040231" y="64240"/>
                </a:lnTo>
                <a:lnTo>
                  <a:pt x="7048500" y="105156"/>
                </a:lnTo>
                <a:lnTo>
                  <a:pt x="7048500" y="525780"/>
                </a:lnTo>
                <a:lnTo>
                  <a:pt x="7040231" y="566696"/>
                </a:lnTo>
                <a:lnTo>
                  <a:pt x="7017686" y="600122"/>
                </a:lnTo>
                <a:lnTo>
                  <a:pt x="6984259" y="622667"/>
                </a:lnTo>
                <a:lnTo>
                  <a:pt x="6943344" y="630936"/>
                </a:lnTo>
                <a:lnTo>
                  <a:pt x="105155" y="630936"/>
                </a:lnTo>
                <a:lnTo>
                  <a:pt x="64224" y="622667"/>
                </a:lnTo>
                <a:lnTo>
                  <a:pt x="30799" y="600122"/>
                </a:lnTo>
                <a:lnTo>
                  <a:pt x="8263" y="566696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5277" y="278384"/>
            <a:ext cx="673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TĂNG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NHẠY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CẢM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VỚI</a:t>
            </a:r>
            <a:r>
              <a:rPr sz="2400" b="1" spc="-7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INSULIN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62088" y="213359"/>
            <a:ext cx="2348865" cy="550545"/>
            <a:chOff x="7562088" y="213359"/>
            <a:chExt cx="2348865" cy="550545"/>
          </a:xfrm>
        </p:grpSpPr>
        <p:sp>
          <p:nvSpPr>
            <p:cNvPr id="5" name="object 5"/>
            <p:cNvSpPr/>
            <p:nvPr/>
          </p:nvSpPr>
          <p:spPr>
            <a:xfrm>
              <a:off x="7575042" y="226313"/>
              <a:ext cx="2322830" cy="524510"/>
            </a:xfrm>
            <a:custGeom>
              <a:avLst/>
              <a:gdLst/>
              <a:ahLst/>
              <a:cxnLst/>
              <a:rect l="l" t="t" r="r" b="b"/>
              <a:pathLst>
                <a:path w="2322829" h="524510">
                  <a:moveTo>
                    <a:pt x="2322576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2322576" y="524255"/>
                  </a:lnTo>
                  <a:lnTo>
                    <a:pt x="2322576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75042" y="226313"/>
              <a:ext cx="2322830" cy="524510"/>
            </a:xfrm>
            <a:custGeom>
              <a:avLst/>
              <a:gdLst/>
              <a:ahLst/>
              <a:cxnLst/>
              <a:rect l="l" t="t" r="r" b="b"/>
              <a:pathLst>
                <a:path w="2322829" h="524510">
                  <a:moveTo>
                    <a:pt x="0" y="524256"/>
                  </a:moveTo>
                  <a:lnTo>
                    <a:pt x="2322576" y="524256"/>
                  </a:lnTo>
                  <a:lnTo>
                    <a:pt x="2322576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54543" y="250063"/>
            <a:ext cx="2135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1.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Biguanide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283463" y="1013460"/>
            <a:ext cx="3499485" cy="3004185"/>
          </a:xfrm>
          <a:custGeom>
            <a:avLst/>
            <a:gdLst/>
            <a:ahLst/>
            <a:cxnLst/>
            <a:rect l="l" t="t" r="r" b="b"/>
            <a:pathLst>
              <a:path w="3499485" h="3004185">
                <a:moveTo>
                  <a:pt x="3499104" y="0"/>
                </a:moveTo>
                <a:lnTo>
                  <a:pt x="0" y="0"/>
                </a:lnTo>
                <a:lnTo>
                  <a:pt x="0" y="1481454"/>
                </a:lnTo>
                <a:lnTo>
                  <a:pt x="745" y="1526339"/>
                </a:lnTo>
                <a:lnTo>
                  <a:pt x="2969" y="1570901"/>
                </a:lnTo>
                <a:lnTo>
                  <a:pt x="6651" y="1615123"/>
                </a:lnTo>
                <a:lnTo>
                  <a:pt x="11770" y="1658987"/>
                </a:lnTo>
                <a:lnTo>
                  <a:pt x="18305" y="1702475"/>
                </a:lnTo>
                <a:lnTo>
                  <a:pt x="26237" y="1745569"/>
                </a:lnTo>
                <a:lnTo>
                  <a:pt x="35544" y="1788252"/>
                </a:lnTo>
                <a:lnTo>
                  <a:pt x="46206" y="1830506"/>
                </a:lnTo>
                <a:lnTo>
                  <a:pt x="58203" y="1872312"/>
                </a:lnTo>
                <a:lnTo>
                  <a:pt x="71514" y="1913653"/>
                </a:lnTo>
                <a:lnTo>
                  <a:pt x="86118" y="1954511"/>
                </a:lnTo>
                <a:lnTo>
                  <a:pt x="101996" y="1994868"/>
                </a:lnTo>
                <a:lnTo>
                  <a:pt x="119126" y="2034707"/>
                </a:lnTo>
                <a:lnTo>
                  <a:pt x="137488" y="2074009"/>
                </a:lnTo>
                <a:lnTo>
                  <a:pt x="157061" y="2112756"/>
                </a:lnTo>
                <a:lnTo>
                  <a:pt x="177825" y="2150932"/>
                </a:lnTo>
                <a:lnTo>
                  <a:pt x="199760" y="2188517"/>
                </a:lnTo>
                <a:lnTo>
                  <a:pt x="222845" y="2225495"/>
                </a:lnTo>
                <a:lnTo>
                  <a:pt x="247060" y="2261846"/>
                </a:lnTo>
                <a:lnTo>
                  <a:pt x="272383" y="2297554"/>
                </a:lnTo>
                <a:lnTo>
                  <a:pt x="298795" y="2332601"/>
                </a:lnTo>
                <a:lnTo>
                  <a:pt x="326274" y="2366968"/>
                </a:lnTo>
                <a:lnTo>
                  <a:pt x="354801" y="2400638"/>
                </a:lnTo>
                <a:lnTo>
                  <a:pt x="384355" y="2433593"/>
                </a:lnTo>
                <a:lnTo>
                  <a:pt x="414916" y="2465816"/>
                </a:lnTo>
                <a:lnTo>
                  <a:pt x="446462" y="2497287"/>
                </a:lnTo>
                <a:lnTo>
                  <a:pt x="478974" y="2527990"/>
                </a:lnTo>
                <a:lnTo>
                  <a:pt x="512430" y="2557906"/>
                </a:lnTo>
                <a:lnTo>
                  <a:pt x="546811" y="2587019"/>
                </a:lnTo>
                <a:lnTo>
                  <a:pt x="582096" y="2615309"/>
                </a:lnTo>
                <a:lnTo>
                  <a:pt x="618264" y="2642759"/>
                </a:lnTo>
                <a:lnTo>
                  <a:pt x="655295" y="2669351"/>
                </a:lnTo>
                <a:lnTo>
                  <a:pt x="693168" y="2695068"/>
                </a:lnTo>
                <a:lnTo>
                  <a:pt x="731863" y="2719891"/>
                </a:lnTo>
                <a:lnTo>
                  <a:pt x="771359" y="2743802"/>
                </a:lnTo>
                <a:lnTo>
                  <a:pt x="811636" y="2766785"/>
                </a:lnTo>
                <a:lnTo>
                  <a:pt x="852673" y="2788820"/>
                </a:lnTo>
                <a:lnTo>
                  <a:pt x="894450" y="2809890"/>
                </a:lnTo>
                <a:lnTo>
                  <a:pt x="936946" y="2829978"/>
                </a:lnTo>
                <a:lnTo>
                  <a:pt x="980141" y="2849065"/>
                </a:lnTo>
                <a:lnTo>
                  <a:pt x="1024015" y="2867133"/>
                </a:lnTo>
                <a:lnTo>
                  <a:pt x="1068546" y="2884166"/>
                </a:lnTo>
                <a:lnTo>
                  <a:pt x="1113714" y="2900143"/>
                </a:lnTo>
                <a:lnTo>
                  <a:pt x="1159498" y="2915049"/>
                </a:lnTo>
                <a:lnTo>
                  <a:pt x="1205879" y="2928865"/>
                </a:lnTo>
                <a:lnTo>
                  <a:pt x="1252836" y="2941574"/>
                </a:lnTo>
                <a:lnTo>
                  <a:pt x="1300348" y="2953156"/>
                </a:lnTo>
                <a:lnTo>
                  <a:pt x="1348394" y="2963596"/>
                </a:lnTo>
                <a:lnTo>
                  <a:pt x="1396955" y="2972874"/>
                </a:lnTo>
                <a:lnTo>
                  <a:pt x="1446009" y="2980972"/>
                </a:lnTo>
                <a:lnTo>
                  <a:pt x="1495536" y="2987874"/>
                </a:lnTo>
                <a:lnTo>
                  <a:pt x="1545516" y="2993561"/>
                </a:lnTo>
                <a:lnTo>
                  <a:pt x="1595928" y="2998015"/>
                </a:lnTo>
                <a:lnTo>
                  <a:pt x="1646752" y="3001219"/>
                </a:lnTo>
                <a:lnTo>
                  <a:pt x="1697966" y="3003154"/>
                </a:lnTo>
                <a:lnTo>
                  <a:pt x="1749552" y="3003804"/>
                </a:lnTo>
                <a:lnTo>
                  <a:pt x="1801135" y="3003154"/>
                </a:lnTo>
                <a:lnTo>
                  <a:pt x="1852347" y="3001219"/>
                </a:lnTo>
                <a:lnTo>
                  <a:pt x="1903169" y="2998015"/>
                </a:lnTo>
                <a:lnTo>
                  <a:pt x="1953580" y="2993561"/>
                </a:lnTo>
                <a:lnTo>
                  <a:pt x="2003558" y="2987874"/>
                </a:lnTo>
                <a:lnTo>
                  <a:pt x="2053084" y="2980972"/>
                </a:lnTo>
                <a:lnTo>
                  <a:pt x="2102137" y="2972874"/>
                </a:lnTo>
                <a:lnTo>
                  <a:pt x="2150697" y="2963596"/>
                </a:lnTo>
                <a:lnTo>
                  <a:pt x="2198742" y="2953156"/>
                </a:lnTo>
                <a:lnTo>
                  <a:pt x="2246253" y="2941574"/>
                </a:lnTo>
                <a:lnTo>
                  <a:pt x="2293209" y="2928865"/>
                </a:lnTo>
                <a:lnTo>
                  <a:pt x="2339589" y="2915049"/>
                </a:lnTo>
                <a:lnTo>
                  <a:pt x="2385374" y="2900143"/>
                </a:lnTo>
                <a:lnTo>
                  <a:pt x="2430541" y="2884166"/>
                </a:lnTo>
                <a:lnTo>
                  <a:pt x="2475072" y="2867133"/>
                </a:lnTo>
                <a:lnTo>
                  <a:pt x="2518945" y="2849065"/>
                </a:lnTo>
                <a:lnTo>
                  <a:pt x="2562140" y="2829978"/>
                </a:lnTo>
                <a:lnTo>
                  <a:pt x="2604636" y="2809890"/>
                </a:lnTo>
                <a:lnTo>
                  <a:pt x="2646413" y="2788820"/>
                </a:lnTo>
                <a:lnTo>
                  <a:pt x="2687450" y="2766785"/>
                </a:lnTo>
                <a:lnTo>
                  <a:pt x="2727727" y="2743802"/>
                </a:lnTo>
                <a:lnTo>
                  <a:pt x="2767224" y="2719891"/>
                </a:lnTo>
                <a:lnTo>
                  <a:pt x="2805919" y="2695068"/>
                </a:lnTo>
                <a:lnTo>
                  <a:pt x="2843792" y="2669351"/>
                </a:lnTo>
                <a:lnTo>
                  <a:pt x="2880824" y="2642759"/>
                </a:lnTo>
                <a:lnTo>
                  <a:pt x="2916992" y="2615309"/>
                </a:lnTo>
                <a:lnTo>
                  <a:pt x="2952277" y="2587019"/>
                </a:lnTo>
                <a:lnTo>
                  <a:pt x="2986658" y="2557906"/>
                </a:lnTo>
                <a:lnTo>
                  <a:pt x="3020116" y="2527990"/>
                </a:lnTo>
                <a:lnTo>
                  <a:pt x="3052628" y="2497287"/>
                </a:lnTo>
                <a:lnTo>
                  <a:pt x="3084175" y="2465816"/>
                </a:lnTo>
                <a:lnTo>
                  <a:pt x="3114736" y="2433593"/>
                </a:lnTo>
                <a:lnTo>
                  <a:pt x="3144290" y="2400638"/>
                </a:lnTo>
                <a:lnTo>
                  <a:pt x="3172818" y="2366968"/>
                </a:lnTo>
                <a:lnTo>
                  <a:pt x="3200298" y="2332601"/>
                </a:lnTo>
                <a:lnTo>
                  <a:pt x="3226711" y="2297554"/>
                </a:lnTo>
                <a:lnTo>
                  <a:pt x="3252035" y="2261846"/>
                </a:lnTo>
                <a:lnTo>
                  <a:pt x="3276250" y="2225495"/>
                </a:lnTo>
                <a:lnTo>
                  <a:pt x="3299335" y="2188517"/>
                </a:lnTo>
                <a:lnTo>
                  <a:pt x="3321271" y="2150932"/>
                </a:lnTo>
                <a:lnTo>
                  <a:pt x="3342036" y="2112756"/>
                </a:lnTo>
                <a:lnTo>
                  <a:pt x="3361610" y="2074009"/>
                </a:lnTo>
                <a:lnTo>
                  <a:pt x="3379973" y="2034707"/>
                </a:lnTo>
                <a:lnTo>
                  <a:pt x="3397103" y="1994868"/>
                </a:lnTo>
                <a:lnTo>
                  <a:pt x="3412981" y="1954511"/>
                </a:lnTo>
                <a:lnTo>
                  <a:pt x="3427586" y="1913653"/>
                </a:lnTo>
                <a:lnTo>
                  <a:pt x="3440898" y="1872312"/>
                </a:lnTo>
                <a:lnTo>
                  <a:pt x="3452895" y="1830506"/>
                </a:lnTo>
                <a:lnTo>
                  <a:pt x="3463557" y="1788252"/>
                </a:lnTo>
                <a:lnTo>
                  <a:pt x="3472865" y="1745569"/>
                </a:lnTo>
                <a:lnTo>
                  <a:pt x="3480797" y="1702475"/>
                </a:lnTo>
                <a:lnTo>
                  <a:pt x="3487332" y="1658987"/>
                </a:lnTo>
                <a:lnTo>
                  <a:pt x="3492452" y="1615123"/>
                </a:lnTo>
                <a:lnTo>
                  <a:pt x="3496133" y="1570901"/>
                </a:lnTo>
                <a:lnTo>
                  <a:pt x="3498358" y="1526339"/>
                </a:lnTo>
                <a:lnTo>
                  <a:pt x="3499104" y="1481454"/>
                </a:lnTo>
                <a:lnTo>
                  <a:pt x="3499104" y="0"/>
                </a:lnTo>
                <a:close/>
              </a:path>
            </a:pathLst>
          </a:custGeom>
          <a:solidFill>
            <a:srgbClr val="2AC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5668" y="1537792"/>
            <a:ext cx="290576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duy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nhất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trong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nhóm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Biguanide</a:t>
            </a:r>
            <a:r>
              <a:rPr sz="1800" spc="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còn</a:t>
            </a:r>
            <a:r>
              <a:rPr sz="18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được</a:t>
            </a:r>
            <a:r>
              <a:rPr sz="1800" spc="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sử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dụng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đến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hiện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nay.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Phenformin</a:t>
            </a:r>
            <a:r>
              <a:rPr sz="18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và</a:t>
            </a:r>
            <a:r>
              <a:rPr sz="18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Buformin</a:t>
            </a:r>
            <a:r>
              <a:rPr sz="1800" spc="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đều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đã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bị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rút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khỏi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thị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trường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vì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tăng</a:t>
            </a:r>
            <a:r>
              <a:rPr sz="1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nguy</a:t>
            </a:r>
            <a:r>
              <a:rPr sz="1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cơ</a:t>
            </a:r>
            <a:r>
              <a:rPr sz="1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gây</a:t>
            </a:r>
            <a:r>
              <a:rPr sz="1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nhiễm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toan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lactic.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891" y="1133855"/>
            <a:ext cx="2746375" cy="401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310"/>
              </a:spcBef>
            </a:pPr>
            <a:r>
              <a:rPr sz="2000" b="1" spc="-10" dirty="0">
                <a:solidFill>
                  <a:srgbClr val="2AC2AC"/>
                </a:solidFill>
                <a:latin typeface="Arial"/>
                <a:cs typeface="Arial"/>
              </a:rPr>
              <a:t>METFORMIN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360" y="4081018"/>
            <a:ext cx="3597275" cy="19767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2AC2AC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HbA1c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1-</a:t>
            </a:r>
            <a:r>
              <a:rPr sz="1800" spc="-20" dirty="0">
                <a:latin typeface="Calibri"/>
                <a:cs typeface="Calibri"/>
              </a:rPr>
              <a:t>1.5%.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2AC2AC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hạ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huyết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thấp.</a:t>
            </a:r>
            <a:endParaRPr sz="18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60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2AC2AC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Không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làm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thay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đổi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cân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nặng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hoặc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cân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nhẹ.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2AC2AC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toàn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mạch: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cơ </a:t>
            </a:r>
            <a:r>
              <a:rPr sz="1800" dirty="0">
                <a:latin typeface="Calibri"/>
                <a:cs typeface="Calibri"/>
              </a:rPr>
              <a:t>gây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biến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chứng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mạch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(UKPDS).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360" y="6107989"/>
            <a:ext cx="17602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spc="65" dirty="0">
                <a:solidFill>
                  <a:srgbClr val="2AC2AC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Giá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thành: </a:t>
            </a:r>
            <a:r>
              <a:rPr sz="1800" spc="-20" dirty="0">
                <a:latin typeface="Calibri"/>
                <a:cs typeface="Calibri"/>
              </a:rPr>
              <a:t>thấp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36820" y="1589532"/>
            <a:ext cx="469900" cy="472440"/>
          </a:xfrm>
          <a:custGeom>
            <a:avLst/>
            <a:gdLst/>
            <a:ahLst/>
            <a:cxnLst/>
            <a:rect l="l" t="t" r="r" b="b"/>
            <a:pathLst>
              <a:path w="469900" h="472439">
                <a:moveTo>
                  <a:pt x="234695" y="0"/>
                </a:moveTo>
                <a:lnTo>
                  <a:pt x="187382" y="4800"/>
                </a:lnTo>
                <a:lnTo>
                  <a:pt x="143321" y="18567"/>
                </a:lnTo>
                <a:lnTo>
                  <a:pt x="103454" y="40351"/>
                </a:lnTo>
                <a:lnTo>
                  <a:pt x="68722" y="69199"/>
                </a:lnTo>
                <a:lnTo>
                  <a:pt x="40069" y="104161"/>
                </a:lnTo>
                <a:lnTo>
                  <a:pt x="18436" y="144285"/>
                </a:lnTo>
                <a:lnTo>
                  <a:pt x="4766" y="188622"/>
                </a:lnTo>
                <a:lnTo>
                  <a:pt x="0" y="236219"/>
                </a:lnTo>
                <a:lnTo>
                  <a:pt x="4766" y="283817"/>
                </a:lnTo>
                <a:lnTo>
                  <a:pt x="18436" y="328154"/>
                </a:lnTo>
                <a:lnTo>
                  <a:pt x="40069" y="368278"/>
                </a:lnTo>
                <a:lnTo>
                  <a:pt x="68722" y="403240"/>
                </a:lnTo>
                <a:lnTo>
                  <a:pt x="103454" y="432088"/>
                </a:lnTo>
                <a:lnTo>
                  <a:pt x="143321" y="453872"/>
                </a:lnTo>
                <a:lnTo>
                  <a:pt x="187382" y="467639"/>
                </a:lnTo>
                <a:lnTo>
                  <a:pt x="234695" y="472439"/>
                </a:lnTo>
                <a:lnTo>
                  <a:pt x="282009" y="467639"/>
                </a:lnTo>
                <a:lnTo>
                  <a:pt x="326070" y="453872"/>
                </a:lnTo>
                <a:lnTo>
                  <a:pt x="331369" y="450976"/>
                </a:lnTo>
                <a:lnTo>
                  <a:pt x="234695" y="450976"/>
                </a:lnTo>
                <a:lnTo>
                  <a:pt x="185768" y="445305"/>
                </a:lnTo>
                <a:lnTo>
                  <a:pt x="140856" y="429150"/>
                </a:lnTo>
                <a:lnTo>
                  <a:pt x="101241" y="403800"/>
                </a:lnTo>
                <a:lnTo>
                  <a:pt x="68202" y="370544"/>
                </a:lnTo>
                <a:lnTo>
                  <a:pt x="43018" y="330669"/>
                </a:lnTo>
                <a:lnTo>
                  <a:pt x="26969" y="285465"/>
                </a:lnTo>
                <a:lnTo>
                  <a:pt x="21335" y="236219"/>
                </a:lnTo>
                <a:lnTo>
                  <a:pt x="26969" y="186974"/>
                </a:lnTo>
                <a:lnTo>
                  <a:pt x="43018" y="141770"/>
                </a:lnTo>
                <a:lnTo>
                  <a:pt x="68202" y="101895"/>
                </a:lnTo>
                <a:lnTo>
                  <a:pt x="101241" y="68639"/>
                </a:lnTo>
                <a:lnTo>
                  <a:pt x="140856" y="43289"/>
                </a:lnTo>
                <a:lnTo>
                  <a:pt x="185768" y="27134"/>
                </a:lnTo>
                <a:lnTo>
                  <a:pt x="234695" y="21462"/>
                </a:lnTo>
                <a:lnTo>
                  <a:pt x="331369" y="21462"/>
                </a:lnTo>
                <a:lnTo>
                  <a:pt x="326070" y="18567"/>
                </a:lnTo>
                <a:lnTo>
                  <a:pt x="282009" y="4800"/>
                </a:lnTo>
                <a:lnTo>
                  <a:pt x="234695" y="0"/>
                </a:lnTo>
                <a:close/>
              </a:path>
              <a:path w="469900" h="472439">
                <a:moveTo>
                  <a:pt x="331369" y="21462"/>
                </a:moveTo>
                <a:lnTo>
                  <a:pt x="234695" y="21462"/>
                </a:lnTo>
                <a:lnTo>
                  <a:pt x="283623" y="27134"/>
                </a:lnTo>
                <a:lnTo>
                  <a:pt x="328535" y="43289"/>
                </a:lnTo>
                <a:lnTo>
                  <a:pt x="368150" y="68639"/>
                </a:lnTo>
                <a:lnTo>
                  <a:pt x="401189" y="101895"/>
                </a:lnTo>
                <a:lnTo>
                  <a:pt x="426373" y="141770"/>
                </a:lnTo>
                <a:lnTo>
                  <a:pt x="442422" y="186974"/>
                </a:lnTo>
                <a:lnTo>
                  <a:pt x="448055" y="236219"/>
                </a:lnTo>
                <a:lnTo>
                  <a:pt x="442422" y="285465"/>
                </a:lnTo>
                <a:lnTo>
                  <a:pt x="426373" y="330669"/>
                </a:lnTo>
                <a:lnTo>
                  <a:pt x="401189" y="370544"/>
                </a:lnTo>
                <a:lnTo>
                  <a:pt x="368150" y="403800"/>
                </a:lnTo>
                <a:lnTo>
                  <a:pt x="328535" y="429150"/>
                </a:lnTo>
                <a:lnTo>
                  <a:pt x="283623" y="445305"/>
                </a:lnTo>
                <a:lnTo>
                  <a:pt x="234695" y="450976"/>
                </a:lnTo>
                <a:lnTo>
                  <a:pt x="331369" y="450976"/>
                </a:lnTo>
                <a:lnTo>
                  <a:pt x="365937" y="432088"/>
                </a:lnTo>
                <a:lnTo>
                  <a:pt x="400669" y="403240"/>
                </a:lnTo>
                <a:lnTo>
                  <a:pt x="429322" y="368278"/>
                </a:lnTo>
                <a:lnTo>
                  <a:pt x="450955" y="328154"/>
                </a:lnTo>
                <a:lnTo>
                  <a:pt x="464625" y="283817"/>
                </a:lnTo>
                <a:lnTo>
                  <a:pt x="469391" y="236219"/>
                </a:lnTo>
                <a:lnTo>
                  <a:pt x="464625" y="188622"/>
                </a:lnTo>
                <a:lnTo>
                  <a:pt x="450955" y="144285"/>
                </a:lnTo>
                <a:lnTo>
                  <a:pt x="429322" y="104161"/>
                </a:lnTo>
                <a:lnTo>
                  <a:pt x="400669" y="69199"/>
                </a:lnTo>
                <a:lnTo>
                  <a:pt x="365937" y="40351"/>
                </a:lnTo>
                <a:lnTo>
                  <a:pt x="331369" y="21462"/>
                </a:lnTo>
                <a:close/>
              </a:path>
              <a:path w="469900" h="472439">
                <a:moveTo>
                  <a:pt x="205612" y="107314"/>
                </a:moveTo>
                <a:lnTo>
                  <a:pt x="196850" y="107314"/>
                </a:lnTo>
                <a:lnTo>
                  <a:pt x="192024" y="112140"/>
                </a:lnTo>
                <a:lnTo>
                  <a:pt x="192024" y="121030"/>
                </a:lnTo>
                <a:lnTo>
                  <a:pt x="193166" y="123697"/>
                </a:lnTo>
                <a:lnTo>
                  <a:pt x="195199" y="125729"/>
                </a:lnTo>
                <a:lnTo>
                  <a:pt x="295020" y="236219"/>
                </a:lnTo>
                <a:lnTo>
                  <a:pt x="195199" y="346709"/>
                </a:lnTo>
                <a:lnTo>
                  <a:pt x="193166" y="348741"/>
                </a:lnTo>
                <a:lnTo>
                  <a:pt x="192024" y="351408"/>
                </a:lnTo>
                <a:lnTo>
                  <a:pt x="192024" y="360298"/>
                </a:lnTo>
                <a:lnTo>
                  <a:pt x="196850" y="365125"/>
                </a:lnTo>
                <a:lnTo>
                  <a:pt x="205612" y="365125"/>
                </a:lnTo>
                <a:lnTo>
                  <a:pt x="208279" y="363854"/>
                </a:lnTo>
                <a:lnTo>
                  <a:pt x="210184" y="361950"/>
                </a:lnTo>
                <a:lnTo>
                  <a:pt x="316864" y="243839"/>
                </a:lnTo>
                <a:lnTo>
                  <a:pt x="318896" y="241807"/>
                </a:lnTo>
                <a:lnTo>
                  <a:pt x="320039" y="239140"/>
                </a:lnTo>
                <a:lnTo>
                  <a:pt x="320039" y="233298"/>
                </a:lnTo>
                <a:lnTo>
                  <a:pt x="318896" y="230631"/>
                </a:lnTo>
                <a:lnTo>
                  <a:pt x="316864" y="228600"/>
                </a:lnTo>
                <a:lnTo>
                  <a:pt x="210184" y="110489"/>
                </a:lnTo>
                <a:lnTo>
                  <a:pt x="208279" y="108584"/>
                </a:lnTo>
                <a:lnTo>
                  <a:pt x="205612" y="107314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3771" y="3243072"/>
            <a:ext cx="472440" cy="471170"/>
          </a:xfrm>
          <a:custGeom>
            <a:avLst/>
            <a:gdLst/>
            <a:ahLst/>
            <a:cxnLst/>
            <a:rect l="l" t="t" r="r" b="b"/>
            <a:pathLst>
              <a:path w="472439" h="471170">
                <a:moveTo>
                  <a:pt x="236219" y="0"/>
                </a:moveTo>
                <a:lnTo>
                  <a:pt x="188622" y="4783"/>
                </a:lnTo>
                <a:lnTo>
                  <a:pt x="144285" y="18502"/>
                </a:lnTo>
                <a:lnTo>
                  <a:pt x="104161" y="40210"/>
                </a:lnTo>
                <a:lnTo>
                  <a:pt x="69199" y="68960"/>
                </a:lnTo>
                <a:lnTo>
                  <a:pt x="40351" y="103807"/>
                </a:lnTo>
                <a:lnTo>
                  <a:pt x="18567" y="143803"/>
                </a:lnTo>
                <a:lnTo>
                  <a:pt x="4800" y="188002"/>
                </a:lnTo>
                <a:lnTo>
                  <a:pt x="0" y="235457"/>
                </a:lnTo>
                <a:lnTo>
                  <a:pt x="4800" y="282913"/>
                </a:lnTo>
                <a:lnTo>
                  <a:pt x="18567" y="327112"/>
                </a:lnTo>
                <a:lnTo>
                  <a:pt x="40351" y="367108"/>
                </a:lnTo>
                <a:lnTo>
                  <a:pt x="69199" y="401954"/>
                </a:lnTo>
                <a:lnTo>
                  <a:pt x="104161" y="430705"/>
                </a:lnTo>
                <a:lnTo>
                  <a:pt x="144285" y="452413"/>
                </a:lnTo>
                <a:lnTo>
                  <a:pt x="188622" y="466132"/>
                </a:lnTo>
                <a:lnTo>
                  <a:pt x="236219" y="470915"/>
                </a:lnTo>
                <a:lnTo>
                  <a:pt x="283817" y="466132"/>
                </a:lnTo>
                <a:lnTo>
                  <a:pt x="328154" y="452413"/>
                </a:lnTo>
                <a:lnTo>
                  <a:pt x="333626" y="449452"/>
                </a:lnTo>
                <a:lnTo>
                  <a:pt x="236219" y="449452"/>
                </a:lnTo>
                <a:lnTo>
                  <a:pt x="186974" y="443803"/>
                </a:lnTo>
                <a:lnTo>
                  <a:pt x="141770" y="427711"/>
                </a:lnTo>
                <a:lnTo>
                  <a:pt x="101895" y="402456"/>
                </a:lnTo>
                <a:lnTo>
                  <a:pt x="68639" y="369322"/>
                </a:lnTo>
                <a:lnTo>
                  <a:pt x="43289" y="329589"/>
                </a:lnTo>
                <a:lnTo>
                  <a:pt x="27134" y="284541"/>
                </a:lnTo>
                <a:lnTo>
                  <a:pt x="21462" y="235457"/>
                </a:lnTo>
                <a:lnTo>
                  <a:pt x="27134" y="186374"/>
                </a:lnTo>
                <a:lnTo>
                  <a:pt x="43289" y="141326"/>
                </a:lnTo>
                <a:lnTo>
                  <a:pt x="68639" y="101593"/>
                </a:lnTo>
                <a:lnTo>
                  <a:pt x="101895" y="68459"/>
                </a:lnTo>
                <a:lnTo>
                  <a:pt x="141770" y="43204"/>
                </a:lnTo>
                <a:lnTo>
                  <a:pt x="186974" y="27112"/>
                </a:lnTo>
                <a:lnTo>
                  <a:pt x="236219" y="21462"/>
                </a:lnTo>
                <a:lnTo>
                  <a:pt x="333626" y="21462"/>
                </a:lnTo>
                <a:lnTo>
                  <a:pt x="328154" y="18502"/>
                </a:lnTo>
                <a:lnTo>
                  <a:pt x="283817" y="4783"/>
                </a:lnTo>
                <a:lnTo>
                  <a:pt x="236219" y="0"/>
                </a:lnTo>
                <a:close/>
              </a:path>
              <a:path w="472439" h="471170">
                <a:moveTo>
                  <a:pt x="333626" y="21462"/>
                </a:moveTo>
                <a:lnTo>
                  <a:pt x="236219" y="21462"/>
                </a:lnTo>
                <a:lnTo>
                  <a:pt x="285465" y="27112"/>
                </a:lnTo>
                <a:lnTo>
                  <a:pt x="330669" y="43204"/>
                </a:lnTo>
                <a:lnTo>
                  <a:pt x="370544" y="68459"/>
                </a:lnTo>
                <a:lnTo>
                  <a:pt x="403800" y="101593"/>
                </a:lnTo>
                <a:lnTo>
                  <a:pt x="429150" y="141326"/>
                </a:lnTo>
                <a:lnTo>
                  <a:pt x="445305" y="186374"/>
                </a:lnTo>
                <a:lnTo>
                  <a:pt x="450976" y="235457"/>
                </a:lnTo>
                <a:lnTo>
                  <a:pt x="445305" y="284541"/>
                </a:lnTo>
                <a:lnTo>
                  <a:pt x="429150" y="329589"/>
                </a:lnTo>
                <a:lnTo>
                  <a:pt x="403800" y="369322"/>
                </a:lnTo>
                <a:lnTo>
                  <a:pt x="370544" y="402456"/>
                </a:lnTo>
                <a:lnTo>
                  <a:pt x="330669" y="427711"/>
                </a:lnTo>
                <a:lnTo>
                  <a:pt x="285465" y="443803"/>
                </a:lnTo>
                <a:lnTo>
                  <a:pt x="236219" y="449452"/>
                </a:lnTo>
                <a:lnTo>
                  <a:pt x="333626" y="449452"/>
                </a:lnTo>
                <a:lnTo>
                  <a:pt x="368278" y="430705"/>
                </a:lnTo>
                <a:lnTo>
                  <a:pt x="403240" y="401954"/>
                </a:lnTo>
                <a:lnTo>
                  <a:pt x="432088" y="367108"/>
                </a:lnTo>
                <a:lnTo>
                  <a:pt x="453872" y="327112"/>
                </a:lnTo>
                <a:lnTo>
                  <a:pt x="467639" y="282913"/>
                </a:lnTo>
                <a:lnTo>
                  <a:pt x="472439" y="235457"/>
                </a:lnTo>
                <a:lnTo>
                  <a:pt x="467639" y="188002"/>
                </a:lnTo>
                <a:lnTo>
                  <a:pt x="453872" y="143803"/>
                </a:lnTo>
                <a:lnTo>
                  <a:pt x="432088" y="103807"/>
                </a:lnTo>
                <a:lnTo>
                  <a:pt x="403240" y="68960"/>
                </a:lnTo>
                <a:lnTo>
                  <a:pt x="368278" y="40210"/>
                </a:lnTo>
                <a:lnTo>
                  <a:pt x="333626" y="21462"/>
                </a:lnTo>
                <a:close/>
              </a:path>
              <a:path w="472439" h="471170">
                <a:moveTo>
                  <a:pt x="207010" y="107061"/>
                </a:moveTo>
                <a:lnTo>
                  <a:pt x="198119" y="107061"/>
                </a:lnTo>
                <a:lnTo>
                  <a:pt x="193293" y="111760"/>
                </a:lnTo>
                <a:lnTo>
                  <a:pt x="193293" y="120650"/>
                </a:lnTo>
                <a:lnTo>
                  <a:pt x="194437" y="123316"/>
                </a:lnTo>
                <a:lnTo>
                  <a:pt x="196468" y="125349"/>
                </a:lnTo>
                <a:lnTo>
                  <a:pt x="296925" y="235457"/>
                </a:lnTo>
                <a:lnTo>
                  <a:pt x="196468" y="345566"/>
                </a:lnTo>
                <a:lnTo>
                  <a:pt x="194437" y="347599"/>
                </a:lnTo>
                <a:lnTo>
                  <a:pt x="193293" y="350265"/>
                </a:lnTo>
                <a:lnTo>
                  <a:pt x="193293" y="359155"/>
                </a:lnTo>
                <a:lnTo>
                  <a:pt x="198119" y="363854"/>
                </a:lnTo>
                <a:lnTo>
                  <a:pt x="207010" y="363854"/>
                </a:lnTo>
                <a:lnTo>
                  <a:pt x="209676" y="362712"/>
                </a:lnTo>
                <a:lnTo>
                  <a:pt x="211581" y="360806"/>
                </a:lnTo>
                <a:lnTo>
                  <a:pt x="319024" y="243077"/>
                </a:lnTo>
                <a:lnTo>
                  <a:pt x="320928" y="241045"/>
                </a:lnTo>
                <a:lnTo>
                  <a:pt x="322072" y="238378"/>
                </a:lnTo>
                <a:lnTo>
                  <a:pt x="322072" y="232537"/>
                </a:lnTo>
                <a:lnTo>
                  <a:pt x="320928" y="229869"/>
                </a:lnTo>
                <a:lnTo>
                  <a:pt x="319024" y="227837"/>
                </a:lnTo>
                <a:lnTo>
                  <a:pt x="211581" y="110108"/>
                </a:lnTo>
                <a:lnTo>
                  <a:pt x="209676" y="108203"/>
                </a:lnTo>
                <a:lnTo>
                  <a:pt x="207010" y="107061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3771" y="5372100"/>
            <a:ext cx="472440" cy="472440"/>
          </a:xfrm>
          <a:custGeom>
            <a:avLst/>
            <a:gdLst/>
            <a:ahLst/>
            <a:cxnLst/>
            <a:rect l="l" t="t" r="r" b="b"/>
            <a:pathLst>
              <a:path w="472439" h="472439">
                <a:moveTo>
                  <a:pt x="236219" y="0"/>
                </a:moveTo>
                <a:lnTo>
                  <a:pt x="188622" y="4800"/>
                </a:lnTo>
                <a:lnTo>
                  <a:pt x="144285" y="18567"/>
                </a:lnTo>
                <a:lnTo>
                  <a:pt x="104161" y="40351"/>
                </a:lnTo>
                <a:lnTo>
                  <a:pt x="69199" y="69199"/>
                </a:lnTo>
                <a:lnTo>
                  <a:pt x="40351" y="104161"/>
                </a:lnTo>
                <a:lnTo>
                  <a:pt x="18567" y="144285"/>
                </a:lnTo>
                <a:lnTo>
                  <a:pt x="4800" y="188622"/>
                </a:lnTo>
                <a:lnTo>
                  <a:pt x="0" y="236220"/>
                </a:lnTo>
                <a:lnTo>
                  <a:pt x="4800" y="283828"/>
                </a:lnTo>
                <a:lnTo>
                  <a:pt x="18567" y="328170"/>
                </a:lnTo>
                <a:lnTo>
                  <a:pt x="40351" y="368295"/>
                </a:lnTo>
                <a:lnTo>
                  <a:pt x="69199" y="403255"/>
                </a:lnTo>
                <a:lnTo>
                  <a:pt x="104161" y="432099"/>
                </a:lnTo>
                <a:lnTo>
                  <a:pt x="144285" y="453877"/>
                </a:lnTo>
                <a:lnTo>
                  <a:pt x="188622" y="467641"/>
                </a:lnTo>
                <a:lnTo>
                  <a:pt x="236219" y="472440"/>
                </a:lnTo>
                <a:lnTo>
                  <a:pt x="283817" y="467641"/>
                </a:lnTo>
                <a:lnTo>
                  <a:pt x="328154" y="453877"/>
                </a:lnTo>
                <a:lnTo>
                  <a:pt x="333521" y="450964"/>
                </a:lnTo>
                <a:lnTo>
                  <a:pt x="236219" y="450964"/>
                </a:lnTo>
                <a:lnTo>
                  <a:pt x="186974" y="445293"/>
                </a:lnTo>
                <a:lnTo>
                  <a:pt x="141770" y="429140"/>
                </a:lnTo>
                <a:lnTo>
                  <a:pt x="101895" y="403793"/>
                </a:lnTo>
                <a:lnTo>
                  <a:pt x="68639" y="370539"/>
                </a:lnTo>
                <a:lnTo>
                  <a:pt x="43289" y="330667"/>
                </a:lnTo>
                <a:lnTo>
                  <a:pt x="27134" y="285464"/>
                </a:lnTo>
                <a:lnTo>
                  <a:pt x="21462" y="236220"/>
                </a:lnTo>
                <a:lnTo>
                  <a:pt x="27134" y="186974"/>
                </a:lnTo>
                <a:lnTo>
                  <a:pt x="43289" y="141770"/>
                </a:lnTo>
                <a:lnTo>
                  <a:pt x="68639" y="101895"/>
                </a:lnTo>
                <a:lnTo>
                  <a:pt x="101895" y="68639"/>
                </a:lnTo>
                <a:lnTo>
                  <a:pt x="141770" y="43289"/>
                </a:lnTo>
                <a:lnTo>
                  <a:pt x="186974" y="27134"/>
                </a:lnTo>
                <a:lnTo>
                  <a:pt x="236219" y="21462"/>
                </a:lnTo>
                <a:lnTo>
                  <a:pt x="333487" y="21462"/>
                </a:lnTo>
                <a:lnTo>
                  <a:pt x="328154" y="18567"/>
                </a:lnTo>
                <a:lnTo>
                  <a:pt x="283817" y="4800"/>
                </a:lnTo>
                <a:lnTo>
                  <a:pt x="236219" y="0"/>
                </a:lnTo>
                <a:close/>
              </a:path>
              <a:path w="472439" h="472439">
                <a:moveTo>
                  <a:pt x="333487" y="21462"/>
                </a:moveTo>
                <a:lnTo>
                  <a:pt x="236219" y="21462"/>
                </a:lnTo>
                <a:lnTo>
                  <a:pt x="285465" y="27134"/>
                </a:lnTo>
                <a:lnTo>
                  <a:pt x="330669" y="43289"/>
                </a:lnTo>
                <a:lnTo>
                  <a:pt x="370544" y="68639"/>
                </a:lnTo>
                <a:lnTo>
                  <a:pt x="403800" y="101895"/>
                </a:lnTo>
                <a:lnTo>
                  <a:pt x="429150" y="141770"/>
                </a:lnTo>
                <a:lnTo>
                  <a:pt x="445305" y="186974"/>
                </a:lnTo>
                <a:lnTo>
                  <a:pt x="450976" y="236220"/>
                </a:lnTo>
                <a:lnTo>
                  <a:pt x="445305" y="285464"/>
                </a:lnTo>
                <a:lnTo>
                  <a:pt x="429150" y="330667"/>
                </a:lnTo>
                <a:lnTo>
                  <a:pt x="403800" y="370539"/>
                </a:lnTo>
                <a:lnTo>
                  <a:pt x="370544" y="403793"/>
                </a:lnTo>
                <a:lnTo>
                  <a:pt x="330669" y="429140"/>
                </a:lnTo>
                <a:lnTo>
                  <a:pt x="285465" y="445293"/>
                </a:lnTo>
                <a:lnTo>
                  <a:pt x="236219" y="450964"/>
                </a:lnTo>
                <a:lnTo>
                  <a:pt x="333521" y="450964"/>
                </a:lnTo>
                <a:lnTo>
                  <a:pt x="368278" y="432099"/>
                </a:lnTo>
                <a:lnTo>
                  <a:pt x="403240" y="403255"/>
                </a:lnTo>
                <a:lnTo>
                  <a:pt x="432088" y="368295"/>
                </a:lnTo>
                <a:lnTo>
                  <a:pt x="453872" y="328170"/>
                </a:lnTo>
                <a:lnTo>
                  <a:pt x="467639" y="283828"/>
                </a:lnTo>
                <a:lnTo>
                  <a:pt x="472439" y="236220"/>
                </a:lnTo>
                <a:lnTo>
                  <a:pt x="467639" y="188622"/>
                </a:lnTo>
                <a:lnTo>
                  <a:pt x="453872" y="144285"/>
                </a:lnTo>
                <a:lnTo>
                  <a:pt x="432088" y="104161"/>
                </a:lnTo>
                <a:lnTo>
                  <a:pt x="403240" y="69199"/>
                </a:lnTo>
                <a:lnTo>
                  <a:pt x="368278" y="40351"/>
                </a:lnTo>
                <a:lnTo>
                  <a:pt x="333487" y="21462"/>
                </a:lnTo>
                <a:close/>
              </a:path>
              <a:path w="472439" h="472439">
                <a:moveTo>
                  <a:pt x="207010" y="107315"/>
                </a:moveTo>
                <a:lnTo>
                  <a:pt x="198119" y="107315"/>
                </a:lnTo>
                <a:lnTo>
                  <a:pt x="193293" y="112140"/>
                </a:lnTo>
                <a:lnTo>
                  <a:pt x="193293" y="121031"/>
                </a:lnTo>
                <a:lnTo>
                  <a:pt x="194437" y="123697"/>
                </a:lnTo>
                <a:lnTo>
                  <a:pt x="196468" y="125730"/>
                </a:lnTo>
                <a:lnTo>
                  <a:pt x="296925" y="236220"/>
                </a:lnTo>
                <a:lnTo>
                  <a:pt x="196468" y="346735"/>
                </a:lnTo>
                <a:lnTo>
                  <a:pt x="194437" y="348691"/>
                </a:lnTo>
                <a:lnTo>
                  <a:pt x="193293" y="351371"/>
                </a:lnTo>
                <a:lnTo>
                  <a:pt x="193293" y="360261"/>
                </a:lnTo>
                <a:lnTo>
                  <a:pt x="198119" y="365074"/>
                </a:lnTo>
                <a:lnTo>
                  <a:pt x="207010" y="365074"/>
                </a:lnTo>
                <a:lnTo>
                  <a:pt x="209676" y="363867"/>
                </a:lnTo>
                <a:lnTo>
                  <a:pt x="211581" y="361924"/>
                </a:lnTo>
                <a:lnTo>
                  <a:pt x="319024" y="243814"/>
                </a:lnTo>
                <a:lnTo>
                  <a:pt x="320928" y="241859"/>
                </a:lnTo>
                <a:lnTo>
                  <a:pt x="322072" y="239192"/>
                </a:lnTo>
                <a:lnTo>
                  <a:pt x="322072" y="233261"/>
                </a:lnTo>
                <a:lnTo>
                  <a:pt x="320928" y="230581"/>
                </a:lnTo>
                <a:lnTo>
                  <a:pt x="319024" y="228625"/>
                </a:lnTo>
                <a:lnTo>
                  <a:pt x="211581" y="110490"/>
                </a:lnTo>
                <a:lnTo>
                  <a:pt x="209676" y="108584"/>
                </a:lnTo>
                <a:lnTo>
                  <a:pt x="207010" y="107315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02909" y="1655826"/>
            <a:ext cx="5064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Trên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đường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tiêu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hóa: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buồn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nôn,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đau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bụng,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tiêu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chảy.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55385" y="1881229"/>
            <a:ext cx="4270375" cy="12598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75"/>
              </a:spcBef>
              <a:buClr>
                <a:srgbClr val="FF9715"/>
              </a:buClr>
              <a:buFont typeface="Wingdings"/>
              <a:buChar char="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Bắt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đầu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từ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liều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thấp, sau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đó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dần </a:t>
            </a:r>
            <a:r>
              <a:rPr sz="1800" spc="-10" dirty="0">
                <a:latin typeface="Calibri"/>
                <a:cs typeface="Calibri"/>
              </a:rPr>
              <a:t>liều.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Clr>
                <a:srgbClr val="FF9715"/>
              </a:buClr>
              <a:buFont typeface="Wingdings"/>
              <a:buChar char="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Uống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thuốc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trong/sau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bữa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ăn.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Clr>
                <a:srgbClr val="FF9715"/>
              </a:buClr>
              <a:buFont typeface="Wingdings"/>
              <a:buChar char="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Dùng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dạng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phóng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thích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kéo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dài.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55385" y="3637026"/>
            <a:ext cx="59397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FF9715"/>
              </a:buClr>
              <a:buFont typeface="Wingdings"/>
              <a:buChar char="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Kiểm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chỉ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số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B12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81BA"/>
                </a:solidFill>
                <a:latin typeface="Calibri"/>
                <a:cs typeface="Calibri"/>
              </a:rPr>
              <a:t>mỗi</a:t>
            </a:r>
            <a:r>
              <a:rPr sz="1800" b="1" spc="50" dirty="0">
                <a:solidFill>
                  <a:srgbClr val="3A81B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81BA"/>
                </a:solidFill>
                <a:latin typeface="Calibri"/>
                <a:cs typeface="Calibri"/>
              </a:rPr>
              <a:t>hai</a:t>
            </a:r>
            <a:r>
              <a:rPr sz="1800" b="1" spc="55" dirty="0">
                <a:solidFill>
                  <a:srgbClr val="3A81B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81BA"/>
                </a:solidFill>
                <a:latin typeface="Calibri"/>
                <a:cs typeface="Calibri"/>
              </a:rPr>
              <a:t>đến</a:t>
            </a:r>
            <a:r>
              <a:rPr sz="1800" b="1" spc="50" dirty="0">
                <a:solidFill>
                  <a:srgbClr val="3A81B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81BA"/>
                </a:solidFill>
                <a:latin typeface="Calibri"/>
                <a:cs typeface="Calibri"/>
              </a:rPr>
              <a:t>ba</a:t>
            </a:r>
            <a:r>
              <a:rPr sz="1800" b="1" spc="45" dirty="0">
                <a:solidFill>
                  <a:srgbClr val="3A81B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81BA"/>
                </a:solidFill>
                <a:latin typeface="Calibri"/>
                <a:cs typeface="Calibri"/>
              </a:rPr>
              <a:t>năm</a:t>
            </a:r>
            <a:r>
              <a:rPr sz="1800" b="1" spc="45" dirty="0">
                <a:solidFill>
                  <a:srgbClr val="3A81BA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đối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với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nhân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thiếu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hụt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B12,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bị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thiếu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hoặc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về </a:t>
            </a:r>
            <a:r>
              <a:rPr sz="1800" dirty="0">
                <a:latin typeface="Calibri"/>
                <a:cs typeface="Calibri"/>
              </a:rPr>
              <a:t>thần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kinh.</a:t>
            </a:r>
            <a:endParaRPr sz="18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buClr>
                <a:srgbClr val="FF9715"/>
              </a:buClr>
              <a:buFont typeface="Wingdings"/>
              <a:buChar char="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Đối</a:t>
            </a:r>
            <a:r>
              <a:rPr sz="1800" spc="1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với</a:t>
            </a:r>
            <a:r>
              <a:rPr sz="1800" spc="1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đa</a:t>
            </a:r>
            <a:r>
              <a:rPr sz="1800" spc="1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số</a:t>
            </a:r>
            <a:r>
              <a:rPr sz="1800" spc="1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1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nhân,</a:t>
            </a:r>
            <a:r>
              <a:rPr sz="1800" spc="1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khuyến</a:t>
            </a:r>
            <a:r>
              <a:rPr sz="1800" spc="1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cáo</a:t>
            </a:r>
            <a:r>
              <a:rPr sz="1800" spc="155" dirty="0"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3A81BA"/>
                </a:solidFill>
                <a:latin typeface="Calibri"/>
                <a:cs typeface="Calibri"/>
              </a:rPr>
              <a:t>1000</a:t>
            </a:r>
            <a:r>
              <a:rPr sz="1800" b="1" spc="160" dirty="0">
                <a:solidFill>
                  <a:srgbClr val="3A81BA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3A81BA"/>
                </a:solidFill>
                <a:latin typeface="Calibri"/>
                <a:cs typeface="Calibri"/>
              </a:rPr>
              <a:t>–</a:t>
            </a:r>
            <a:r>
              <a:rPr sz="1800" b="1" spc="160" dirty="0">
                <a:solidFill>
                  <a:srgbClr val="3A81BA"/>
                </a:solidFill>
                <a:latin typeface="Calibri"/>
                <a:cs typeface="Calibri"/>
              </a:rPr>
              <a:t>  </a:t>
            </a:r>
            <a:r>
              <a:rPr sz="1800" b="1" spc="-20" dirty="0">
                <a:solidFill>
                  <a:srgbClr val="3A81BA"/>
                </a:solidFill>
                <a:latin typeface="Calibri"/>
                <a:cs typeface="Calibri"/>
              </a:rPr>
              <a:t>2000 </a:t>
            </a:r>
            <a:r>
              <a:rPr sz="1800" b="1" dirty="0">
                <a:solidFill>
                  <a:srgbClr val="3A81BA"/>
                </a:solidFill>
                <a:latin typeface="Calibri"/>
                <a:cs typeface="Calibri"/>
              </a:rPr>
              <a:t>mcg/ngày</a:t>
            </a:r>
            <a:r>
              <a:rPr sz="1800" b="1" spc="120" dirty="0">
                <a:solidFill>
                  <a:srgbClr val="3A81B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A81BA"/>
                </a:solidFill>
                <a:latin typeface="Calibri"/>
                <a:cs typeface="Calibri"/>
              </a:rPr>
              <a:t>Cyanocobalamin</a:t>
            </a:r>
            <a:r>
              <a:rPr sz="1800" b="1" spc="140" dirty="0">
                <a:solidFill>
                  <a:srgbClr val="3A81BA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uống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hoặc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dưới </a:t>
            </a:r>
            <a:r>
              <a:rPr sz="1800" dirty="0">
                <a:latin typeface="Calibri"/>
                <a:cs typeface="Calibri"/>
              </a:rPr>
              <a:t>lưỡi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để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điều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trị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B12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trì.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2129" y="5494426"/>
            <a:ext cx="4857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Nhiễm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toan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lactic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(hiếm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gặp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nhưng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nghiêm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trọng).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00106" y="1561846"/>
            <a:ext cx="243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 MT"/>
                <a:cs typeface="Arial MT"/>
              </a:rPr>
              <a:t>(1)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5586" y="3225546"/>
            <a:ext cx="5871845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265"/>
              </a:lnSpc>
              <a:spcBef>
                <a:spcPts val="105"/>
              </a:spcBef>
            </a:pPr>
            <a:r>
              <a:rPr sz="1400" spc="-25" dirty="0">
                <a:latin typeface="Arial MT"/>
                <a:cs typeface="Arial MT"/>
              </a:rPr>
              <a:t>(2)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745"/>
              </a:lnSpc>
            </a:pPr>
            <a:r>
              <a:rPr sz="1800" b="1" i="1" dirty="0">
                <a:latin typeface="Calibri"/>
                <a:cs typeface="Calibri"/>
              </a:rPr>
              <a:t>Làm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giảm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hấp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thu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Vitamin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B12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nhưng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ít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khi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gây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thiếu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máu.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38033" y="6313728"/>
            <a:ext cx="447611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2465" indent="-163195">
              <a:lnSpc>
                <a:spcPct val="100000"/>
              </a:lnSpc>
              <a:spcBef>
                <a:spcPts val="105"/>
              </a:spcBef>
              <a:buSzPct val="90476"/>
              <a:buAutoNum type="arabicParenBoth"/>
              <a:tabLst>
                <a:tab pos="672465" algn="l"/>
              </a:tabLst>
            </a:pPr>
            <a:r>
              <a:rPr sz="1050" dirty="0">
                <a:latin typeface="Arial MT"/>
                <a:cs typeface="Arial MT"/>
              </a:rPr>
              <a:t>: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Hướng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dẫn</a:t>
            </a:r>
            <a:r>
              <a:rPr sz="1050" spc="1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chẩn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đoán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và</a:t>
            </a:r>
            <a:r>
              <a:rPr sz="1050" spc="2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điều</a:t>
            </a:r>
            <a:r>
              <a:rPr sz="1050" spc="1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trị</a:t>
            </a:r>
            <a:r>
              <a:rPr sz="1050" spc="1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ĐTĐ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type</a:t>
            </a:r>
            <a:r>
              <a:rPr sz="1050" spc="1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2</a:t>
            </a:r>
            <a:r>
              <a:rPr sz="1050" spc="25" dirty="0">
                <a:latin typeface="Microsoft Sans Serif"/>
                <a:cs typeface="Microsoft Sans Serif"/>
              </a:rPr>
              <a:t> </a:t>
            </a:r>
            <a:r>
              <a:rPr sz="1050" spc="270" dirty="0">
                <a:latin typeface="Microsoft Sans Serif"/>
                <a:cs typeface="Microsoft Sans Serif"/>
              </a:rPr>
              <a:t>–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Bộ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Y</a:t>
            </a:r>
            <a:r>
              <a:rPr sz="1050" spc="1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Tế </a:t>
            </a:r>
            <a:r>
              <a:rPr sz="1050" dirty="0">
                <a:latin typeface="Arial MT"/>
                <a:cs typeface="Arial MT"/>
              </a:rPr>
              <a:t>-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2017</a:t>
            </a:r>
            <a:endParaRPr sz="1050" dirty="0">
              <a:latin typeface="Arial MT"/>
              <a:cs typeface="Arial MT"/>
            </a:endParaRPr>
          </a:p>
          <a:p>
            <a:pPr marL="175895" indent="-163195">
              <a:lnSpc>
                <a:spcPct val="100000"/>
              </a:lnSpc>
              <a:buSzPct val="90476"/>
              <a:buAutoNum type="arabicParenBoth"/>
              <a:tabLst>
                <a:tab pos="175895" algn="l"/>
              </a:tabLst>
            </a:pPr>
            <a:r>
              <a:rPr sz="1050" dirty="0">
                <a:latin typeface="Arial MT"/>
                <a:cs typeface="Arial MT"/>
              </a:rPr>
              <a:t>: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Clinical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Resource,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Management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Vitamin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B12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Deficiency.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PL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05/2016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439" y="4393691"/>
            <a:ext cx="523240" cy="1830705"/>
          </a:xfrm>
          <a:custGeom>
            <a:avLst/>
            <a:gdLst/>
            <a:ahLst/>
            <a:cxnLst/>
            <a:rect l="l" t="t" r="r" b="b"/>
            <a:pathLst>
              <a:path w="523240" h="1830704">
                <a:moveTo>
                  <a:pt x="503681" y="0"/>
                </a:moveTo>
                <a:lnTo>
                  <a:pt x="19049" y="0"/>
                </a:lnTo>
                <a:lnTo>
                  <a:pt x="11635" y="1494"/>
                </a:lnTo>
                <a:lnTo>
                  <a:pt x="5579" y="5572"/>
                </a:lnTo>
                <a:lnTo>
                  <a:pt x="1497" y="11626"/>
                </a:lnTo>
                <a:lnTo>
                  <a:pt x="0" y="19049"/>
                </a:lnTo>
                <a:lnTo>
                  <a:pt x="0" y="1811274"/>
                </a:lnTo>
                <a:lnTo>
                  <a:pt x="1497" y="1818692"/>
                </a:lnTo>
                <a:lnTo>
                  <a:pt x="5579" y="1824747"/>
                </a:lnTo>
                <a:lnTo>
                  <a:pt x="11635" y="1828828"/>
                </a:lnTo>
                <a:lnTo>
                  <a:pt x="19049" y="1830324"/>
                </a:lnTo>
                <a:lnTo>
                  <a:pt x="503681" y="1830324"/>
                </a:lnTo>
                <a:lnTo>
                  <a:pt x="511085" y="1828828"/>
                </a:lnTo>
                <a:lnTo>
                  <a:pt x="517143" y="1824747"/>
                </a:lnTo>
                <a:lnTo>
                  <a:pt x="521230" y="1818692"/>
                </a:lnTo>
                <a:lnTo>
                  <a:pt x="522731" y="1811274"/>
                </a:lnTo>
                <a:lnTo>
                  <a:pt x="522731" y="1807464"/>
                </a:lnTo>
                <a:lnTo>
                  <a:pt x="22859" y="1807464"/>
                </a:lnTo>
                <a:lnTo>
                  <a:pt x="22859" y="22859"/>
                </a:lnTo>
                <a:lnTo>
                  <a:pt x="522731" y="22859"/>
                </a:lnTo>
                <a:lnTo>
                  <a:pt x="522731" y="19049"/>
                </a:lnTo>
                <a:lnTo>
                  <a:pt x="521234" y="11626"/>
                </a:lnTo>
                <a:lnTo>
                  <a:pt x="517150" y="5572"/>
                </a:lnTo>
                <a:lnTo>
                  <a:pt x="511094" y="1494"/>
                </a:lnTo>
                <a:lnTo>
                  <a:pt x="503681" y="0"/>
                </a:lnTo>
                <a:close/>
              </a:path>
              <a:path w="523240" h="1830704">
                <a:moveTo>
                  <a:pt x="522731" y="22859"/>
                </a:moveTo>
                <a:lnTo>
                  <a:pt x="499872" y="22859"/>
                </a:lnTo>
                <a:lnTo>
                  <a:pt x="499872" y="1807464"/>
                </a:lnTo>
                <a:lnTo>
                  <a:pt x="522731" y="1807464"/>
                </a:lnTo>
                <a:lnTo>
                  <a:pt x="522731" y="22859"/>
                </a:lnTo>
                <a:close/>
              </a:path>
              <a:path w="523240" h="1830704">
                <a:moveTo>
                  <a:pt x="492252" y="30479"/>
                </a:moveTo>
                <a:lnTo>
                  <a:pt x="30479" y="30479"/>
                </a:lnTo>
                <a:lnTo>
                  <a:pt x="30479" y="1799844"/>
                </a:lnTo>
                <a:lnTo>
                  <a:pt x="492252" y="1799844"/>
                </a:lnTo>
                <a:lnTo>
                  <a:pt x="492252" y="1792224"/>
                </a:lnTo>
                <a:lnTo>
                  <a:pt x="38099" y="1792224"/>
                </a:lnTo>
                <a:lnTo>
                  <a:pt x="38099" y="38099"/>
                </a:lnTo>
                <a:lnTo>
                  <a:pt x="492252" y="38099"/>
                </a:lnTo>
                <a:lnTo>
                  <a:pt x="492252" y="30479"/>
                </a:lnTo>
                <a:close/>
              </a:path>
              <a:path w="523240" h="1830704">
                <a:moveTo>
                  <a:pt x="492252" y="38099"/>
                </a:moveTo>
                <a:lnTo>
                  <a:pt x="484631" y="38099"/>
                </a:lnTo>
                <a:lnTo>
                  <a:pt x="484631" y="1792224"/>
                </a:lnTo>
                <a:lnTo>
                  <a:pt x="492252" y="1792224"/>
                </a:lnTo>
                <a:lnTo>
                  <a:pt x="492252" y="38099"/>
                </a:lnTo>
                <a:close/>
              </a:path>
            </a:pathLst>
          </a:custGeom>
          <a:solidFill>
            <a:srgbClr val="2AC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7135" y="4637720"/>
            <a:ext cx="366395" cy="13455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solidFill>
                  <a:srgbClr val="2AC2AC"/>
                </a:solidFill>
                <a:latin typeface="Arial"/>
                <a:cs typeface="Arial"/>
              </a:rPr>
              <a:t>ƯU</a:t>
            </a:r>
            <a:r>
              <a:rPr sz="2400" b="1" spc="-15" dirty="0">
                <a:solidFill>
                  <a:srgbClr val="2AC2A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AC2AC"/>
                </a:solidFill>
                <a:latin typeface="Arial"/>
                <a:cs typeface="Arial"/>
              </a:rPr>
              <a:t>ĐIỂM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61276" y="1021080"/>
            <a:ext cx="2486025" cy="524510"/>
          </a:xfrm>
          <a:custGeom>
            <a:avLst/>
            <a:gdLst/>
            <a:ahLst/>
            <a:cxnLst/>
            <a:rect l="l" t="t" r="r" b="b"/>
            <a:pathLst>
              <a:path w="2486025" h="524510">
                <a:moveTo>
                  <a:pt x="2466594" y="0"/>
                </a:moveTo>
                <a:lnTo>
                  <a:pt x="19050" y="0"/>
                </a:lnTo>
                <a:lnTo>
                  <a:pt x="11626" y="1494"/>
                </a:lnTo>
                <a:lnTo>
                  <a:pt x="5572" y="5572"/>
                </a:lnTo>
                <a:lnTo>
                  <a:pt x="1494" y="11626"/>
                </a:lnTo>
                <a:lnTo>
                  <a:pt x="0" y="19050"/>
                </a:lnTo>
                <a:lnTo>
                  <a:pt x="0" y="505206"/>
                </a:lnTo>
                <a:lnTo>
                  <a:pt x="1494" y="512629"/>
                </a:lnTo>
                <a:lnTo>
                  <a:pt x="5572" y="518683"/>
                </a:lnTo>
                <a:lnTo>
                  <a:pt x="11626" y="522761"/>
                </a:lnTo>
                <a:lnTo>
                  <a:pt x="19050" y="524256"/>
                </a:lnTo>
                <a:lnTo>
                  <a:pt x="2466594" y="524256"/>
                </a:lnTo>
                <a:lnTo>
                  <a:pt x="2474017" y="522761"/>
                </a:lnTo>
                <a:lnTo>
                  <a:pt x="2480071" y="518683"/>
                </a:lnTo>
                <a:lnTo>
                  <a:pt x="2484149" y="512629"/>
                </a:lnTo>
                <a:lnTo>
                  <a:pt x="2485644" y="505206"/>
                </a:lnTo>
                <a:lnTo>
                  <a:pt x="2485644" y="501396"/>
                </a:lnTo>
                <a:lnTo>
                  <a:pt x="22859" y="501396"/>
                </a:lnTo>
                <a:lnTo>
                  <a:pt x="22859" y="22860"/>
                </a:lnTo>
                <a:lnTo>
                  <a:pt x="2485644" y="22860"/>
                </a:lnTo>
                <a:lnTo>
                  <a:pt x="2485644" y="19050"/>
                </a:lnTo>
                <a:lnTo>
                  <a:pt x="2484149" y="11626"/>
                </a:lnTo>
                <a:lnTo>
                  <a:pt x="2480071" y="5572"/>
                </a:lnTo>
                <a:lnTo>
                  <a:pt x="2474017" y="1494"/>
                </a:lnTo>
                <a:lnTo>
                  <a:pt x="2466594" y="0"/>
                </a:lnTo>
                <a:close/>
              </a:path>
              <a:path w="2486025" h="524510">
                <a:moveTo>
                  <a:pt x="2485644" y="22860"/>
                </a:moveTo>
                <a:lnTo>
                  <a:pt x="2462783" y="22860"/>
                </a:lnTo>
                <a:lnTo>
                  <a:pt x="2462783" y="501396"/>
                </a:lnTo>
                <a:lnTo>
                  <a:pt x="2485644" y="501396"/>
                </a:lnTo>
                <a:lnTo>
                  <a:pt x="2485644" y="22860"/>
                </a:lnTo>
                <a:close/>
              </a:path>
              <a:path w="2486025" h="524510">
                <a:moveTo>
                  <a:pt x="2455164" y="30480"/>
                </a:moveTo>
                <a:lnTo>
                  <a:pt x="30479" y="30480"/>
                </a:lnTo>
                <a:lnTo>
                  <a:pt x="30479" y="493775"/>
                </a:lnTo>
                <a:lnTo>
                  <a:pt x="2455164" y="493775"/>
                </a:lnTo>
                <a:lnTo>
                  <a:pt x="2455164" y="486156"/>
                </a:lnTo>
                <a:lnTo>
                  <a:pt x="38100" y="486156"/>
                </a:lnTo>
                <a:lnTo>
                  <a:pt x="38100" y="38100"/>
                </a:lnTo>
                <a:lnTo>
                  <a:pt x="2455164" y="38100"/>
                </a:lnTo>
                <a:lnTo>
                  <a:pt x="2455164" y="30480"/>
                </a:lnTo>
                <a:close/>
              </a:path>
              <a:path w="2486025" h="524510">
                <a:moveTo>
                  <a:pt x="2455164" y="38100"/>
                </a:moveTo>
                <a:lnTo>
                  <a:pt x="2447544" y="38100"/>
                </a:lnTo>
                <a:lnTo>
                  <a:pt x="2447544" y="486156"/>
                </a:lnTo>
                <a:lnTo>
                  <a:pt x="2455164" y="486156"/>
                </a:lnTo>
                <a:lnTo>
                  <a:pt x="2455164" y="381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80478" y="1079373"/>
            <a:ext cx="2046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NHƯỢC</a:t>
            </a:r>
            <a:r>
              <a:rPr sz="2400" b="1" spc="-8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ĐIỂM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A7B7D-F534-3594-4AF3-6872119F2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2BAF80-A9C7-9644-ADFD-697A11106FF7}"/>
              </a:ext>
            </a:extLst>
          </p:cNvPr>
          <p:cNvSpPr/>
          <p:nvPr/>
        </p:nvSpPr>
        <p:spPr>
          <a:xfrm>
            <a:off x="156210" y="166878"/>
            <a:ext cx="7048500" cy="631190"/>
          </a:xfrm>
          <a:custGeom>
            <a:avLst/>
            <a:gdLst/>
            <a:ahLst/>
            <a:cxnLst/>
            <a:rect l="l" t="t" r="r" b="b"/>
            <a:pathLst>
              <a:path w="7048500" h="631190">
                <a:moveTo>
                  <a:pt x="0" y="105156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9"/>
                </a:lnTo>
                <a:lnTo>
                  <a:pt x="105155" y="0"/>
                </a:lnTo>
                <a:lnTo>
                  <a:pt x="6943344" y="0"/>
                </a:lnTo>
                <a:lnTo>
                  <a:pt x="6984259" y="8269"/>
                </a:lnTo>
                <a:lnTo>
                  <a:pt x="7017686" y="30813"/>
                </a:lnTo>
                <a:lnTo>
                  <a:pt x="7040231" y="64240"/>
                </a:lnTo>
                <a:lnTo>
                  <a:pt x="7048500" y="105156"/>
                </a:lnTo>
                <a:lnTo>
                  <a:pt x="7048500" y="525780"/>
                </a:lnTo>
                <a:lnTo>
                  <a:pt x="7040231" y="566696"/>
                </a:lnTo>
                <a:lnTo>
                  <a:pt x="7017686" y="600122"/>
                </a:lnTo>
                <a:lnTo>
                  <a:pt x="6984259" y="622667"/>
                </a:lnTo>
                <a:lnTo>
                  <a:pt x="6943344" y="630936"/>
                </a:lnTo>
                <a:lnTo>
                  <a:pt x="105155" y="630936"/>
                </a:lnTo>
                <a:lnTo>
                  <a:pt x="64224" y="622667"/>
                </a:lnTo>
                <a:lnTo>
                  <a:pt x="30799" y="600122"/>
                </a:lnTo>
                <a:lnTo>
                  <a:pt x="8263" y="566696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566C4DF-DA86-EE73-D280-379528CF4CE7}"/>
              </a:ext>
            </a:extLst>
          </p:cNvPr>
          <p:cNvSpPr txBox="1"/>
          <p:nvPr/>
        </p:nvSpPr>
        <p:spPr>
          <a:xfrm>
            <a:off x="265277" y="278384"/>
            <a:ext cx="673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TĂNG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NHẠY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CẢM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VỚI</a:t>
            </a:r>
            <a:r>
              <a:rPr sz="2400" b="1" spc="-7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INSULIN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3211E999-2C76-4815-C7BF-1E202DB00917}"/>
              </a:ext>
            </a:extLst>
          </p:cNvPr>
          <p:cNvGrpSpPr/>
          <p:nvPr/>
        </p:nvGrpSpPr>
        <p:grpSpPr>
          <a:xfrm>
            <a:off x="7562024" y="213296"/>
            <a:ext cx="4629976" cy="550545"/>
            <a:chOff x="7562024" y="213296"/>
            <a:chExt cx="2348865" cy="55054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EFAABB1-E281-3875-480B-60D85ED8D6E5}"/>
                </a:ext>
              </a:extLst>
            </p:cNvPr>
            <p:cNvSpPr/>
            <p:nvPr/>
          </p:nvSpPr>
          <p:spPr>
            <a:xfrm>
              <a:off x="7575041" y="226314"/>
              <a:ext cx="2322830" cy="524510"/>
            </a:xfrm>
            <a:custGeom>
              <a:avLst/>
              <a:gdLst/>
              <a:ahLst/>
              <a:cxnLst/>
              <a:rect l="l" t="t" r="r" b="b"/>
              <a:pathLst>
                <a:path w="2322829" h="524510">
                  <a:moveTo>
                    <a:pt x="2322576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2322576" y="524255"/>
                  </a:lnTo>
                  <a:lnTo>
                    <a:pt x="2322576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8AB5271-C328-F005-2FF9-9E3108BE5601}"/>
                </a:ext>
              </a:extLst>
            </p:cNvPr>
            <p:cNvSpPr/>
            <p:nvPr/>
          </p:nvSpPr>
          <p:spPr>
            <a:xfrm>
              <a:off x="7575041" y="226314"/>
              <a:ext cx="2322830" cy="524510"/>
            </a:xfrm>
            <a:custGeom>
              <a:avLst/>
              <a:gdLst/>
              <a:ahLst/>
              <a:cxnLst/>
              <a:rect l="l" t="t" r="r" b="b"/>
              <a:pathLst>
                <a:path w="2322829" h="524510">
                  <a:moveTo>
                    <a:pt x="0" y="524256"/>
                  </a:moveTo>
                  <a:lnTo>
                    <a:pt x="2322576" y="524256"/>
                  </a:lnTo>
                  <a:lnTo>
                    <a:pt x="2322576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F7A9468F-736A-0B75-CE0A-32E7239BC3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7995" y="250063"/>
            <a:ext cx="4604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1.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Biguanide</a:t>
            </a:r>
            <a:r>
              <a:rPr lang="en-US" sz="2800" spc="-10" dirty="0">
                <a:solidFill>
                  <a:srgbClr val="FFFFFF"/>
                </a:solidFill>
              </a:rPr>
              <a:t>( Metformin)</a:t>
            </a:r>
            <a:endParaRPr sz="2800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A7812E9-C381-097C-9E49-B484B7F984CE}"/>
              </a:ext>
            </a:extLst>
          </p:cNvPr>
          <p:cNvSpPr/>
          <p:nvPr/>
        </p:nvSpPr>
        <p:spPr>
          <a:xfrm>
            <a:off x="243840" y="1670304"/>
            <a:ext cx="5851398" cy="368935"/>
          </a:xfrm>
          <a:custGeom>
            <a:avLst/>
            <a:gdLst/>
            <a:ahLst/>
            <a:cxnLst/>
            <a:rect l="l" t="t" r="r" b="b"/>
            <a:pathLst>
              <a:path w="6871970" h="368935">
                <a:moveTo>
                  <a:pt x="6871716" y="0"/>
                </a:moveTo>
                <a:lnTo>
                  <a:pt x="0" y="0"/>
                </a:lnTo>
                <a:lnTo>
                  <a:pt x="0" y="368808"/>
                </a:lnTo>
                <a:lnTo>
                  <a:pt x="6871716" y="368808"/>
                </a:lnTo>
                <a:lnTo>
                  <a:pt x="6871716" y="0"/>
                </a:lnTo>
                <a:close/>
              </a:path>
            </a:pathLst>
          </a:custGeom>
          <a:solidFill>
            <a:srgbClr val="2AC2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7286A5B-D438-24DC-380F-7C707D2B7D21}"/>
              </a:ext>
            </a:extLst>
          </p:cNvPr>
          <p:cNvSpPr txBox="1"/>
          <p:nvPr/>
        </p:nvSpPr>
        <p:spPr>
          <a:xfrm>
            <a:off x="322885" y="1669670"/>
            <a:ext cx="562071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Tác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dụng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không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mong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muốn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89C69B5-12F9-B518-C73C-5929F63D5E6B}"/>
              </a:ext>
            </a:extLst>
          </p:cNvPr>
          <p:cNvSpPr/>
          <p:nvPr/>
        </p:nvSpPr>
        <p:spPr>
          <a:xfrm>
            <a:off x="207544" y="2039239"/>
            <a:ext cx="5851398" cy="3001010"/>
          </a:xfrm>
          <a:custGeom>
            <a:avLst/>
            <a:gdLst/>
            <a:ahLst/>
            <a:cxnLst/>
            <a:rect l="l" t="t" r="r" b="b"/>
            <a:pathLst>
              <a:path w="6871970" h="3001010">
                <a:moveTo>
                  <a:pt x="0" y="3000756"/>
                </a:moveTo>
                <a:lnTo>
                  <a:pt x="6871716" y="3000756"/>
                </a:lnTo>
                <a:lnTo>
                  <a:pt x="6871716" y="0"/>
                </a:lnTo>
                <a:lnTo>
                  <a:pt x="0" y="0"/>
                </a:lnTo>
                <a:lnTo>
                  <a:pt x="0" y="3000756"/>
                </a:lnTo>
                <a:close/>
              </a:path>
            </a:pathLst>
          </a:custGeom>
          <a:ln w="38100">
            <a:solidFill>
              <a:srgbClr val="2AC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685533C-94A6-449A-F8B5-B54AF4321B30}"/>
              </a:ext>
            </a:extLst>
          </p:cNvPr>
          <p:cNvSpPr txBox="1"/>
          <p:nvPr/>
        </p:nvSpPr>
        <p:spPr>
          <a:xfrm>
            <a:off x="322885" y="2568828"/>
            <a:ext cx="5455616" cy="1720343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175"/>
              </a:spcBef>
              <a:buFont typeface="Times New Roman"/>
              <a:buChar char="-"/>
              <a:tabLst>
                <a:tab pos="342265" algn="l"/>
              </a:tabLst>
            </a:pPr>
            <a:r>
              <a:rPr lang="en-US" sz="1800" dirty="0" err="1">
                <a:latin typeface="Calibri"/>
                <a:cs typeface="Calibri"/>
              </a:rPr>
              <a:t>Rối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loạn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tiêu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hoá</a:t>
            </a:r>
            <a:r>
              <a:rPr lang="en-US" dirty="0">
                <a:latin typeface="Calibri"/>
                <a:cs typeface="Calibri"/>
              </a:rPr>
              <a:t>( </a:t>
            </a:r>
            <a:r>
              <a:rPr lang="en-US" dirty="0" err="1">
                <a:latin typeface="Calibri"/>
                <a:cs typeface="Calibri"/>
              </a:rPr>
              <a:t>Khoảng</a:t>
            </a:r>
            <a:r>
              <a:rPr lang="en-US" dirty="0">
                <a:latin typeface="Calibri"/>
                <a:cs typeface="Calibri"/>
              </a:rPr>
              <a:t> 20%)</a:t>
            </a:r>
          </a:p>
          <a:p>
            <a:pPr marL="342265" indent="-342265">
              <a:lnSpc>
                <a:spcPct val="100000"/>
              </a:lnSpc>
              <a:spcBef>
                <a:spcPts val="1175"/>
              </a:spcBef>
              <a:buFont typeface="Times New Roman"/>
              <a:buChar char="-"/>
              <a:tabLst>
                <a:tab pos="342265" algn="l"/>
              </a:tabLst>
            </a:pPr>
            <a:r>
              <a:rPr lang="en-US" sz="1800" dirty="0" err="1">
                <a:latin typeface="Calibri"/>
                <a:cs typeface="Calibri"/>
              </a:rPr>
              <a:t>Giảm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hấp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thu</a:t>
            </a:r>
            <a:r>
              <a:rPr lang="en-US" sz="1800" dirty="0">
                <a:latin typeface="Calibri"/>
                <a:cs typeface="Calibri"/>
              </a:rPr>
              <a:t> VitB12, </a:t>
            </a:r>
            <a:r>
              <a:rPr lang="en-US" sz="1800" dirty="0" err="1">
                <a:latin typeface="Calibri"/>
                <a:cs typeface="Calibri"/>
              </a:rPr>
              <a:t>thiếu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máu</a:t>
            </a:r>
            <a:endParaRPr lang="en-US" sz="1800" dirty="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1175"/>
              </a:spcBef>
              <a:buFont typeface="Times New Roman"/>
              <a:buChar char="-"/>
              <a:tabLst>
                <a:tab pos="342265" algn="l"/>
              </a:tabLst>
            </a:pPr>
            <a:r>
              <a:rPr lang="en-US" dirty="0" err="1">
                <a:latin typeface="Calibri"/>
                <a:cs typeface="Calibri"/>
              </a:rPr>
              <a:t>Tăng</a:t>
            </a:r>
            <a:r>
              <a:rPr lang="en-US" dirty="0">
                <a:latin typeface="Calibri"/>
                <a:cs typeface="Calibri"/>
              </a:rPr>
              <a:t> Acid lactic</a:t>
            </a:r>
          </a:p>
          <a:p>
            <a:pPr marL="342265" indent="-342265">
              <a:lnSpc>
                <a:spcPct val="100000"/>
              </a:lnSpc>
              <a:spcBef>
                <a:spcPts val="1175"/>
              </a:spcBef>
              <a:buFont typeface="Times New Roman"/>
              <a:buChar char="-"/>
              <a:tabLst>
                <a:tab pos="342265" algn="l"/>
              </a:tabLst>
            </a:pPr>
            <a:r>
              <a:rPr lang="en-US" sz="1800" dirty="0" err="1">
                <a:latin typeface="Calibri"/>
                <a:cs typeface="Calibri"/>
              </a:rPr>
              <a:t>Biến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chứng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ngoài</a:t>
            </a:r>
            <a:r>
              <a:rPr lang="en-US" sz="1800" dirty="0">
                <a:latin typeface="Calibri"/>
                <a:cs typeface="Calibri"/>
              </a:rPr>
              <a:t> da, </a:t>
            </a:r>
            <a:r>
              <a:rPr lang="en-US" sz="1800" dirty="0" err="1">
                <a:latin typeface="Calibri"/>
                <a:cs typeface="Calibri"/>
              </a:rPr>
              <a:t>viêm</a:t>
            </a:r>
            <a:r>
              <a:rPr lang="en-US" sz="1800" dirty="0">
                <a:latin typeface="Calibri"/>
                <a:cs typeface="Calibri"/>
              </a:rPr>
              <a:t> da do </a:t>
            </a:r>
            <a:r>
              <a:rPr lang="en-US" sz="1800" dirty="0" err="1">
                <a:latin typeface="Calibri"/>
                <a:cs typeface="Calibri"/>
              </a:rPr>
              <a:t>thuốc</a:t>
            </a:r>
            <a:r>
              <a:rPr lang="en-US" sz="1800" dirty="0">
                <a:latin typeface="Calibri"/>
                <a:cs typeface="Calibri"/>
              </a:rPr>
              <a:t>( </a:t>
            </a:r>
            <a:r>
              <a:rPr lang="en-US" sz="1800" dirty="0" err="1">
                <a:latin typeface="Calibri"/>
                <a:cs typeface="Calibri"/>
              </a:rPr>
              <a:t>ít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gặp</a:t>
            </a:r>
            <a:r>
              <a:rPr lang="en-US" sz="1800" dirty="0">
                <a:latin typeface="Calibri"/>
                <a:cs typeface="Calibri"/>
              </a:rPr>
              <a:t>)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26D6D46-9C5C-657D-6100-AC4E459BBD33}"/>
              </a:ext>
            </a:extLst>
          </p:cNvPr>
          <p:cNvSpPr txBox="1"/>
          <p:nvPr/>
        </p:nvSpPr>
        <p:spPr>
          <a:xfrm>
            <a:off x="7654542" y="1179703"/>
            <a:ext cx="4292855" cy="1497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354965" algn="l"/>
              </a:tabLst>
            </a:pPr>
            <a:r>
              <a:rPr lang="en-US" sz="2400" b="1" dirty="0" err="1">
                <a:latin typeface="Calibri"/>
                <a:cs typeface="Calibri"/>
              </a:rPr>
              <a:t>Chỉ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dirty="0" err="1">
                <a:latin typeface="Calibri"/>
                <a:cs typeface="Calibri"/>
              </a:rPr>
              <a:t>định</a:t>
            </a:r>
            <a:r>
              <a:rPr lang="en-US" sz="2400" b="1" dirty="0">
                <a:latin typeface="Calibri"/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354965" algn="l"/>
              </a:tabLst>
            </a:pPr>
            <a:r>
              <a:rPr lang="en-US" sz="2400" dirty="0">
                <a:latin typeface="Calibri"/>
                <a:cs typeface="Calibri"/>
              </a:rPr>
              <a:t>BN ĐTĐ type 2, </a:t>
            </a:r>
            <a:r>
              <a:rPr lang="en-US" sz="2400" dirty="0" err="1">
                <a:latin typeface="Calibri"/>
                <a:cs typeface="Calibri"/>
              </a:rPr>
              <a:t>nhất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là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người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thừa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cân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béo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phì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97E4B19-A62F-2126-6EDA-F69EF1285963}"/>
              </a:ext>
            </a:extLst>
          </p:cNvPr>
          <p:cNvSpPr txBox="1"/>
          <p:nvPr/>
        </p:nvSpPr>
        <p:spPr>
          <a:xfrm>
            <a:off x="6543647" y="2895599"/>
            <a:ext cx="5455616" cy="33359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0" tIns="23495" rIns="0" bIns="0" rtlCol="0">
            <a:spAutoFit/>
          </a:bodyPr>
          <a:lstStyle/>
          <a:p>
            <a:pPr marL="92710" marR="83185" algn="just">
              <a:lnSpc>
                <a:spcPts val="3600"/>
              </a:lnSpc>
              <a:spcBef>
                <a:spcPts val="185"/>
              </a:spcBef>
            </a:pP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Chống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chỉ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định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</a:p>
          <a:p>
            <a:pPr marL="435610" marR="83185" indent="-342900" algn="just">
              <a:lnSpc>
                <a:spcPts val="3600"/>
              </a:lnSpc>
              <a:spcBef>
                <a:spcPts val="185"/>
              </a:spcBef>
              <a:buFontTx/>
              <a:buChar char="-"/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ĐTĐ type 1</a:t>
            </a:r>
          </a:p>
          <a:p>
            <a:pPr marL="435610" marR="83185" indent="-342900" algn="just">
              <a:lnSpc>
                <a:spcPts val="3600"/>
              </a:lnSpc>
              <a:spcBef>
                <a:spcPts val="185"/>
              </a:spcBef>
              <a:buFontTx/>
              <a:buChar char="-"/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Suy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thận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gan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tim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hoặc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hô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hấp</a:t>
            </a:r>
            <a:endParaRPr lang="en-US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35610" marR="83185" indent="-342900" algn="just">
              <a:lnSpc>
                <a:spcPts val="3600"/>
              </a:lnSpc>
              <a:spcBef>
                <a:spcPts val="185"/>
              </a:spcBef>
              <a:buFontTx/>
              <a:buChar char="-"/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ĐTĐ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có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biến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chứng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cấp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nhiễm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trùng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nặng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sử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dụng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cản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quang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tĩnh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mạch</a:t>
            </a:r>
            <a:endParaRPr lang="en-US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35610" marR="83185" indent="-342900" algn="just">
              <a:lnSpc>
                <a:spcPts val="3600"/>
              </a:lnSpc>
              <a:spcBef>
                <a:spcPts val="185"/>
              </a:spcBef>
              <a:buFontTx/>
              <a:buChar char="-"/>
            </a:pP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Phụ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nữ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có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thai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và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cho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con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bú</a:t>
            </a:r>
            <a:endParaRPr lang="en-US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35610" marR="83185" indent="-342900" algn="just">
              <a:lnSpc>
                <a:spcPts val="3600"/>
              </a:lnSpc>
              <a:spcBef>
                <a:spcPts val="185"/>
              </a:spcBef>
              <a:buFontTx/>
              <a:buChar char="-"/>
            </a:pP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Phẫu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thuật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lớn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9428480C-26FD-C492-A345-BC377FA9020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384383F-4D85-1F9C-AD84-64A6AE9F950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3E99B2E-DA1E-E650-8C7A-298182C4C996}"/>
                </a:ext>
              </a:extLst>
            </p:cNvPr>
            <p:cNvSpPr/>
            <p:nvPr/>
          </p:nvSpPr>
          <p:spPr>
            <a:xfrm>
              <a:off x="1072367" y="5990388"/>
              <a:ext cx="24765" cy="57785"/>
            </a:xfrm>
            <a:custGeom>
              <a:avLst/>
              <a:gdLst/>
              <a:ahLst/>
              <a:cxnLst/>
              <a:rect l="l" t="t" r="r" b="b"/>
              <a:pathLst>
                <a:path w="24765" h="57785">
                  <a:moveTo>
                    <a:pt x="9745" y="34273"/>
                  </a:moveTo>
                  <a:lnTo>
                    <a:pt x="6321" y="35753"/>
                  </a:lnTo>
                  <a:lnTo>
                    <a:pt x="7294" y="38485"/>
                  </a:lnTo>
                  <a:lnTo>
                    <a:pt x="8806" y="45308"/>
                  </a:lnTo>
                  <a:lnTo>
                    <a:pt x="10523" y="51758"/>
                  </a:lnTo>
                  <a:lnTo>
                    <a:pt x="11318" y="54340"/>
                  </a:lnTo>
                  <a:lnTo>
                    <a:pt x="13713" y="57364"/>
                  </a:lnTo>
                  <a:lnTo>
                    <a:pt x="17680" y="56216"/>
                  </a:lnTo>
                  <a:lnTo>
                    <a:pt x="23649" y="48620"/>
                  </a:lnTo>
                  <a:lnTo>
                    <a:pt x="24545" y="43580"/>
                  </a:lnTo>
                  <a:lnTo>
                    <a:pt x="22676" y="41100"/>
                  </a:lnTo>
                  <a:lnTo>
                    <a:pt x="23051" y="41100"/>
                  </a:lnTo>
                  <a:lnTo>
                    <a:pt x="22115" y="35753"/>
                  </a:lnTo>
                  <a:lnTo>
                    <a:pt x="22035" y="35297"/>
                  </a:lnTo>
                  <a:lnTo>
                    <a:pt x="10736" y="35297"/>
                  </a:lnTo>
                  <a:lnTo>
                    <a:pt x="9745" y="34273"/>
                  </a:lnTo>
                  <a:close/>
                </a:path>
                <a:path w="24765" h="57785">
                  <a:moveTo>
                    <a:pt x="23051" y="41100"/>
                  </a:moveTo>
                  <a:lnTo>
                    <a:pt x="22676" y="41100"/>
                  </a:lnTo>
                  <a:lnTo>
                    <a:pt x="23207" y="41804"/>
                  </a:lnTo>
                  <a:lnTo>
                    <a:pt x="23051" y="41100"/>
                  </a:lnTo>
                  <a:close/>
                </a:path>
                <a:path w="24765" h="57785">
                  <a:moveTo>
                    <a:pt x="1133" y="26961"/>
                  </a:moveTo>
                  <a:lnTo>
                    <a:pt x="6327" y="35753"/>
                  </a:lnTo>
                  <a:lnTo>
                    <a:pt x="5108" y="32347"/>
                  </a:lnTo>
                  <a:lnTo>
                    <a:pt x="3579" y="31855"/>
                  </a:lnTo>
                  <a:lnTo>
                    <a:pt x="2767" y="31135"/>
                  </a:lnTo>
                  <a:lnTo>
                    <a:pt x="1918" y="29155"/>
                  </a:lnTo>
                  <a:lnTo>
                    <a:pt x="1427" y="29155"/>
                  </a:lnTo>
                  <a:lnTo>
                    <a:pt x="1469" y="27548"/>
                  </a:lnTo>
                  <a:lnTo>
                    <a:pt x="1133" y="26961"/>
                  </a:lnTo>
                  <a:close/>
                </a:path>
                <a:path w="24765" h="57785">
                  <a:moveTo>
                    <a:pt x="2012" y="28339"/>
                  </a:moveTo>
                  <a:lnTo>
                    <a:pt x="1750" y="28764"/>
                  </a:lnTo>
                  <a:lnTo>
                    <a:pt x="2635" y="30827"/>
                  </a:lnTo>
                  <a:lnTo>
                    <a:pt x="2699" y="30975"/>
                  </a:lnTo>
                  <a:lnTo>
                    <a:pt x="2767" y="31135"/>
                  </a:lnTo>
                  <a:lnTo>
                    <a:pt x="3579" y="31855"/>
                  </a:lnTo>
                  <a:lnTo>
                    <a:pt x="5108" y="32347"/>
                  </a:lnTo>
                  <a:lnTo>
                    <a:pt x="6321" y="35753"/>
                  </a:lnTo>
                  <a:lnTo>
                    <a:pt x="9745" y="34273"/>
                  </a:lnTo>
                  <a:lnTo>
                    <a:pt x="7880" y="32347"/>
                  </a:lnTo>
                  <a:lnTo>
                    <a:pt x="7596" y="31855"/>
                  </a:lnTo>
                  <a:lnTo>
                    <a:pt x="7340" y="31354"/>
                  </a:lnTo>
                  <a:lnTo>
                    <a:pt x="7228" y="31135"/>
                  </a:lnTo>
                  <a:lnTo>
                    <a:pt x="7146" y="30975"/>
                  </a:lnTo>
                  <a:lnTo>
                    <a:pt x="5612" y="30975"/>
                  </a:lnTo>
                  <a:lnTo>
                    <a:pt x="3125" y="30437"/>
                  </a:lnTo>
                  <a:lnTo>
                    <a:pt x="2012" y="28339"/>
                  </a:lnTo>
                  <a:close/>
                </a:path>
                <a:path w="24765" h="57785">
                  <a:moveTo>
                    <a:pt x="16016" y="5102"/>
                  </a:moveTo>
                  <a:lnTo>
                    <a:pt x="16140" y="10880"/>
                  </a:lnTo>
                  <a:lnTo>
                    <a:pt x="16262" y="12737"/>
                  </a:lnTo>
                  <a:lnTo>
                    <a:pt x="16360" y="13967"/>
                  </a:lnTo>
                  <a:lnTo>
                    <a:pt x="16624" y="14406"/>
                  </a:lnTo>
                  <a:lnTo>
                    <a:pt x="16706" y="14544"/>
                  </a:lnTo>
                  <a:lnTo>
                    <a:pt x="16788" y="14681"/>
                  </a:lnTo>
                  <a:lnTo>
                    <a:pt x="16873" y="17186"/>
                  </a:lnTo>
                  <a:lnTo>
                    <a:pt x="16965" y="17905"/>
                  </a:lnTo>
                  <a:lnTo>
                    <a:pt x="17082" y="21526"/>
                  </a:lnTo>
                  <a:lnTo>
                    <a:pt x="16468" y="24554"/>
                  </a:lnTo>
                  <a:lnTo>
                    <a:pt x="16381" y="24983"/>
                  </a:lnTo>
                  <a:lnTo>
                    <a:pt x="16303" y="25366"/>
                  </a:lnTo>
                  <a:lnTo>
                    <a:pt x="16187" y="25940"/>
                  </a:lnTo>
                  <a:lnTo>
                    <a:pt x="16071" y="26509"/>
                  </a:lnTo>
                  <a:lnTo>
                    <a:pt x="15980" y="26961"/>
                  </a:lnTo>
                  <a:lnTo>
                    <a:pt x="15861" y="27548"/>
                  </a:lnTo>
                  <a:lnTo>
                    <a:pt x="15790" y="27895"/>
                  </a:lnTo>
                  <a:lnTo>
                    <a:pt x="11561" y="33564"/>
                  </a:lnTo>
                  <a:lnTo>
                    <a:pt x="11386" y="33564"/>
                  </a:lnTo>
                  <a:lnTo>
                    <a:pt x="9745" y="34273"/>
                  </a:lnTo>
                  <a:lnTo>
                    <a:pt x="10736" y="35297"/>
                  </a:lnTo>
                  <a:lnTo>
                    <a:pt x="15450" y="33564"/>
                  </a:lnTo>
                  <a:lnTo>
                    <a:pt x="20497" y="26509"/>
                  </a:lnTo>
                  <a:lnTo>
                    <a:pt x="20398" y="25940"/>
                  </a:lnTo>
                  <a:lnTo>
                    <a:pt x="20297" y="25366"/>
                  </a:lnTo>
                  <a:lnTo>
                    <a:pt x="18505" y="17905"/>
                  </a:lnTo>
                  <a:lnTo>
                    <a:pt x="18409" y="17511"/>
                  </a:lnTo>
                  <a:lnTo>
                    <a:pt x="18331" y="17186"/>
                  </a:lnTo>
                  <a:lnTo>
                    <a:pt x="18249" y="16899"/>
                  </a:lnTo>
                  <a:lnTo>
                    <a:pt x="18130" y="16482"/>
                  </a:lnTo>
                  <a:lnTo>
                    <a:pt x="18027" y="16121"/>
                  </a:lnTo>
                  <a:lnTo>
                    <a:pt x="17983" y="15967"/>
                  </a:lnTo>
                  <a:lnTo>
                    <a:pt x="17883" y="15620"/>
                  </a:lnTo>
                  <a:lnTo>
                    <a:pt x="17817" y="15390"/>
                  </a:lnTo>
                  <a:lnTo>
                    <a:pt x="17697" y="14886"/>
                  </a:lnTo>
                  <a:lnTo>
                    <a:pt x="17406" y="13090"/>
                  </a:lnTo>
                  <a:lnTo>
                    <a:pt x="17348" y="12737"/>
                  </a:lnTo>
                  <a:lnTo>
                    <a:pt x="16366" y="11763"/>
                  </a:lnTo>
                  <a:lnTo>
                    <a:pt x="18841" y="11763"/>
                  </a:lnTo>
                  <a:lnTo>
                    <a:pt x="16016" y="5102"/>
                  </a:lnTo>
                  <a:close/>
                </a:path>
                <a:path w="24765" h="57785">
                  <a:moveTo>
                    <a:pt x="20497" y="26509"/>
                  </a:moveTo>
                  <a:lnTo>
                    <a:pt x="15450" y="33564"/>
                  </a:lnTo>
                  <a:lnTo>
                    <a:pt x="10736" y="35297"/>
                  </a:lnTo>
                  <a:lnTo>
                    <a:pt x="22035" y="35297"/>
                  </a:lnTo>
                  <a:lnTo>
                    <a:pt x="20960" y="29155"/>
                  </a:lnTo>
                  <a:lnTo>
                    <a:pt x="20892" y="28764"/>
                  </a:lnTo>
                  <a:lnTo>
                    <a:pt x="20818" y="28339"/>
                  </a:lnTo>
                  <a:lnTo>
                    <a:pt x="20740" y="27895"/>
                  </a:lnTo>
                  <a:lnTo>
                    <a:pt x="20679" y="27548"/>
                  </a:lnTo>
                  <a:lnTo>
                    <a:pt x="20577" y="26961"/>
                  </a:lnTo>
                  <a:lnTo>
                    <a:pt x="20497" y="26509"/>
                  </a:lnTo>
                  <a:close/>
                </a:path>
                <a:path w="24765" h="57785">
                  <a:moveTo>
                    <a:pt x="13894" y="30437"/>
                  </a:moveTo>
                  <a:lnTo>
                    <a:pt x="6905" y="30437"/>
                  </a:lnTo>
                  <a:lnTo>
                    <a:pt x="7070" y="30827"/>
                  </a:lnTo>
                  <a:lnTo>
                    <a:pt x="7596" y="31855"/>
                  </a:lnTo>
                  <a:lnTo>
                    <a:pt x="7880" y="32347"/>
                  </a:lnTo>
                  <a:lnTo>
                    <a:pt x="9745" y="34273"/>
                  </a:lnTo>
                  <a:lnTo>
                    <a:pt x="11386" y="33564"/>
                  </a:lnTo>
                  <a:lnTo>
                    <a:pt x="11561" y="33564"/>
                  </a:lnTo>
                  <a:lnTo>
                    <a:pt x="13894" y="30437"/>
                  </a:lnTo>
                  <a:close/>
                </a:path>
                <a:path w="24765" h="57785">
                  <a:moveTo>
                    <a:pt x="14127" y="18583"/>
                  </a:moveTo>
                  <a:lnTo>
                    <a:pt x="13962" y="18583"/>
                  </a:lnTo>
                  <a:lnTo>
                    <a:pt x="8771" y="21149"/>
                  </a:lnTo>
                  <a:lnTo>
                    <a:pt x="3653" y="25624"/>
                  </a:lnTo>
                  <a:lnTo>
                    <a:pt x="2221" y="27895"/>
                  </a:lnTo>
                  <a:lnTo>
                    <a:pt x="2012" y="28339"/>
                  </a:lnTo>
                  <a:lnTo>
                    <a:pt x="3125" y="30437"/>
                  </a:lnTo>
                  <a:lnTo>
                    <a:pt x="5612" y="30975"/>
                  </a:lnTo>
                  <a:lnTo>
                    <a:pt x="6744" y="30437"/>
                  </a:lnTo>
                  <a:lnTo>
                    <a:pt x="6905" y="30437"/>
                  </a:lnTo>
                  <a:lnTo>
                    <a:pt x="4592" y="24983"/>
                  </a:lnTo>
                  <a:lnTo>
                    <a:pt x="13958" y="24983"/>
                  </a:lnTo>
                  <a:lnTo>
                    <a:pt x="15894" y="20455"/>
                  </a:lnTo>
                  <a:lnTo>
                    <a:pt x="16002" y="20204"/>
                  </a:lnTo>
                  <a:lnTo>
                    <a:pt x="16064" y="20058"/>
                  </a:lnTo>
                  <a:lnTo>
                    <a:pt x="16293" y="20058"/>
                  </a:lnTo>
                  <a:lnTo>
                    <a:pt x="14127" y="18583"/>
                  </a:lnTo>
                  <a:close/>
                </a:path>
                <a:path w="24765" h="57785">
                  <a:moveTo>
                    <a:pt x="16707" y="18754"/>
                  </a:moveTo>
                  <a:lnTo>
                    <a:pt x="16441" y="19178"/>
                  </a:lnTo>
                  <a:lnTo>
                    <a:pt x="13794" y="25366"/>
                  </a:lnTo>
                  <a:lnTo>
                    <a:pt x="11159" y="28339"/>
                  </a:lnTo>
                  <a:lnTo>
                    <a:pt x="5612" y="30975"/>
                  </a:lnTo>
                  <a:lnTo>
                    <a:pt x="7146" y="30975"/>
                  </a:lnTo>
                  <a:lnTo>
                    <a:pt x="6905" y="30437"/>
                  </a:lnTo>
                  <a:lnTo>
                    <a:pt x="13894" y="30437"/>
                  </a:lnTo>
                  <a:lnTo>
                    <a:pt x="15790" y="27895"/>
                  </a:lnTo>
                  <a:lnTo>
                    <a:pt x="17082" y="21526"/>
                  </a:lnTo>
                  <a:lnTo>
                    <a:pt x="17065" y="20455"/>
                  </a:lnTo>
                  <a:lnTo>
                    <a:pt x="16877" y="20455"/>
                  </a:lnTo>
                  <a:lnTo>
                    <a:pt x="16293" y="20058"/>
                  </a:lnTo>
                  <a:lnTo>
                    <a:pt x="16834" y="20058"/>
                  </a:lnTo>
                  <a:lnTo>
                    <a:pt x="16707" y="18754"/>
                  </a:lnTo>
                  <a:close/>
                </a:path>
                <a:path w="24765" h="57785">
                  <a:moveTo>
                    <a:pt x="13958" y="24983"/>
                  </a:moveTo>
                  <a:lnTo>
                    <a:pt x="4592" y="24983"/>
                  </a:lnTo>
                  <a:lnTo>
                    <a:pt x="6905" y="30437"/>
                  </a:lnTo>
                  <a:lnTo>
                    <a:pt x="6744" y="30437"/>
                  </a:lnTo>
                  <a:lnTo>
                    <a:pt x="11159" y="28339"/>
                  </a:lnTo>
                  <a:lnTo>
                    <a:pt x="13794" y="25366"/>
                  </a:lnTo>
                  <a:lnTo>
                    <a:pt x="13958" y="24983"/>
                  </a:lnTo>
                  <a:close/>
                </a:path>
                <a:path w="24765" h="57785">
                  <a:moveTo>
                    <a:pt x="1515" y="27895"/>
                  </a:moveTo>
                  <a:lnTo>
                    <a:pt x="1427" y="29155"/>
                  </a:lnTo>
                  <a:lnTo>
                    <a:pt x="1673" y="28764"/>
                  </a:lnTo>
                  <a:lnTo>
                    <a:pt x="1684" y="28339"/>
                  </a:lnTo>
                  <a:lnTo>
                    <a:pt x="1515" y="27895"/>
                  </a:lnTo>
                  <a:close/>
                </a:path>
                <a:path w="24765" h="57785">
                  <a:moveTo>
                    <a:pt x="1750" y="28764"/>
                  </a:moveTo>
                  <a:lnTo>
                    <a:pt x="1427" y="29155"/>
                  </a:lnTo>
                  <a:lnTo>
                    <a:pt x="1918" y="29155"/>
                  </a:lnTo>
                  <a:lnTo>
                    <a:pt x="1750" y="28764"/>
                  </a:lnTo>
                  <a:close/>
                </a:path>
                <a:path w="24765" h="57785">
                  <a:moveTo>
                    <a:pt x="1772" y="27895"/>
                  </a:moveTo>
                  <a:lnTo>
                    <a:pt x="1732" y="28764"/>
                  </a:lnTo>
                  <a:lnTo>
                    <a:pt x="1942" y="28339"/>
                  </a:lnTo>
                  <a:lnTo>
                    <a:pt x="1772" y="27895"/>
                  </a:lnTo>
                  <a:close/>
                </a:path>
                <a:path w="24765" h="57785">
                  <a:moveTo>
                    <a:pt x="2566" y="20204"/>
                  </a:moveTo>
                  <a:lnTo>
                    <a:pt x="2409" y="20455"/>
                  </a:lnTo>
                  <a:lnTo>
                    <a:pt x="1733" y="24554"/>
                  </a:lnTo>
                  <a:lnTo>
                    <a:pt x="1662" y="24983"/>
                  </a:lnTo>
                  <a:lnTo>
                    <a:pt x="1592" y="27548"/>
                  </a:lnTo>
                  <a:lnTo>
                    <a:pt x="2012" y="28339"/>
                  </a:lnTo>
                  <a:lnTo>
                    <a:pt x="2221" y="27895"/>
                  </a:lnTo>
                  <a:lnTo>
                    <a:pt x="3653" y="25624"/>
                  </a:lnTo>
                  <a:lnTo>
                    <a:pt x="4372" y="24983"/>
                  </a:lnTo>
                  <a:lnTo>
                    <a:pt x="4592" y="24983"/>
                  </a:lnTo>
                  <a:lnTo>
                    <a:pt x="2672" y="20455"/>
                  </a:lnTo>
                  <a:lnTo>
                    <a:pt x="2566" y="20204"/>
                  </a:lnTo>
                  <a:close/>
                </a:path>
                <a:path w="24765" h="57785">
                  <a:moveTo>
                    <a:pt x="1516" y="26961"/>
                  </a:moveTo>
                  <a:lnTo>
                    <a:pt x="1515" y="27895"/>
                  </a:lnTo>
                  <a:lnTo>
                    <a:pt x="1586" y="27548"/>
                  </a:lnTo>
                  <a:lnTo>
                    <a:pt x="1319" y="26961"/>
                  </a:lnTo>
                  <a:lnTo>
                    <a:pt x="1516" y="26961"/>
                  </a:lnTo>
                  <a:close/>
                </a:path>
                <a:path w="24765" h="57785">
                  <a:moveTo>
                    <a:pt x="1581" y="26961"/>
                  </a:moveTo>
                  <a:lnTo>
                    <a:pt x="1469" y="27548"/>
                  </a:lnTo>
                  <a:lnTo>
                    <a:pt x="1669" y="27895"/>
                  </a:lnTo>
                  <a:lnTo>
                    <a:pt x="1624" y="27548"/>
                  </a:lnTo>
                  <a:lnTo>
                    <a:pt x="1338" y="26961"/>
                  </a:lnTo>
                  <a:lnTo>
                    <a:pt x="1581" y="26961"/>
                  </a:lnTo>
                  <a:close/>
                </a:path>
                <a:path w="24765" h="57785">
                  <a:moveTo>
                    <a:pt x="1078" y="26147"/>
                  </a:moveTo>
                  <a:lnTo>
                    <a:pt x="1133" y="26961"/>
                  </a:lnTo>
                  <a:lnTo>
                    <a:pt x="1469" y="27548"/>
                  </a:lnTo>
                  <a:lnTo>
                    <a:pt x="1281" y="26961"/>
                  </a:lnTo>
                  <a:lnTo>
                    <a:pt x="1253" y="26509"/>
                  </a:lnTo>
                  <a:lnTo>
                    <a:pt x="1078" y="26147"/>
                  </a:lnTo>
                  <a:close/>
                </a:path>
                <a:path w="24765" h="57785">
                  <a:moveTo>
                    <a:pt x="2409" y="20455"/>
                  </a:moveTo>
                  <a:lnTo>
                    <a:pt x="2197" y="20899"/>
                  </a:lnTo>
                  <a:lnTo>
                    <a:pt x="1268" y="23445"/>
                  </a:lnTo>
                  <a:lnTo>
                    <a:pt x="957" y="24554"/>
                  </a:lnTo>
                  <a:lnTo>
                    <a:pt x="1031" y="24983"/>
                  </a:lnTo>
                  <a:lnTo>
                    <a:pt x="1131" y="25366"/>
                  </a:lnTo>
                  <a:lnTo>
                    <a:pt x="1218" y="26147"/>
                  </a:lnTo>
                  <a:lnTo>
                    <a:pt x="1338" y="26961"/>
                  </a:lnTo>
                  <a:lnTo>
                    <a:pt x="1611" y="27548"/>
                  </a:lnTo>
                  <a:lnTo>
                    <a:pt x="1733" y="24554"/>
                  </a:lnTo>
                  <a:lnTo>
                    <a:pt x="2232" y="21526"/>
                  </a:lnTo>
                  <a:lnTo>
                    <a:pt x="2336" y="20899"/>
                  </a:lnTo>
                  <a:lnTo>
                    <a:pt x="2409" y="20455"/>
                  </a:lnTo>
                  <a:close/>
                </a:path>
                <a:path w="24765" h="57785">
                  <a:moveTo>
                    <a:pt x="924" y="21149"/>
                  </a:moveTo>
                  <a:lnTo>
                    <a:pt x="772" y="21526"/>
                  </a:lnTo>
                  <a:lnTo>
                    <a:pt x="33" y="24554"/>
                  </a:lnTo>
                  <a:lnTo>
                    <a:pt x="0" y="24983"/>
                  </a:lnTo>
                  <a:lnTo>
                    <a:pt x="1133" y="26961"/>
                  </a:lnTo>
                  <a:lnTo>
                    <a:pt x="1020" y="25940"/>
                  </a:lnTo>
                  <a:lnTo>
                    <a:pt x="924" y="21149"/>
                  </a:lnTo>
                  <a:close/>
                </a:path>
                <a:path w="24765" h="57785">
                  <a:moveTo>
                    <a:pt x="1015" y="24983"/>
                  </a:moveTo>
                  <a:lnTo>
                    <a:pt x="1078" y="26147"/>
                  </a:lnTo>
                  <a:lnTo>
                    <a:pt x="1168" y="26509"/>
                  </a:lnTo>
                  <a:lnTo>
                    <a:pt x="1107" y="25366"/>
                  </a:lnTo>
                  <a:lnTo>
                    <a:pt x="1015" y="24983"/>
                  </a:lnTo>
                  <a:close/>
                </a:path>
                <a:path w="24765" h="57785">
                  <a:moveTo>
                    <a:pt x="18841" y="11763"/>
                  </a:moveTo>
                  <a:lnTo>
                    <a:pt x="16366" y="11763"/>
                  </a:lnTo>
                  <a:lnTo>
                    <a:pt x="17348" y="12737"/>
                  </a:lnTo>
                  <a:lnTo>
                    <a:pt x="17548" y="13967"/>
                  </a:lnTo>
                  <a:lnTo>
                    <a:pt x="17584" y="14192"/>
                  </a:lnTo>
                  <a:lnTo>
                    <a:pt x="17697" y="14886"/>
                  </a:lnTo>
                  <a:lnTo>
                    <a:pt x="18668" y="18583"/>
                  </a:lnTo>
                  <a:lnTo>
                    <a:pt x="20107" y="24554"/>
                  </a:lnTo>
                  <a:lnTo>
                    <a:pt x="20210" y="24983"/>
                  </a:lnTo>
                  <a:lnTo>
                    <a:pt x="20297" y="25366"/>
                  </a:lnTo>
                  <a:lnTo>
                    <a:pt x="20398" y="25940"/>
                  </a:lnTo>
                  <a:lnTo>
                    <a:pt x="20497" y="26509"/>
                  </a:lnTo>
                  <a:lnTo>
                    <a:pt x="21896" y="24554"/>
                  </a:lnTo>
                  <a:lnTo>
                    <a:pt x="22065" y="24554"/>
                  </a:lnTo>
                  <a:lnTo>
                    <a:pt x="22417" y="21526"/>
                  </a:lnTo>
                  <a:lnTo>
                    <a:pt x="22542" y="20455"/>
                  </a:lnTo>
                  <a:lnTo>
                    <a:pt x="22617" y="19806"/>
                  </a:lnTo>
                  <a:lnTo>
                    <a:pt x="22740" y="18754"/>
                  </a:lnTo>
                  <a:lnTo>
                    <a:pt x="22760" y="18583"/>
                  </a:lnTo>
                  <a:lnTo>
                    <a:pt x="22207" y="17905"/>
                  </a:lnTo>
                  <a:lnTo>
                    <a:pt x="20793" y="16482"/>
                  </a:lnTo>
                  <a:lnTo>
                    <a:pt x="20411" y="16121"/>
                  </a:lnTo>
                  <a:lnTo>
                    <a:pt x="20281" y="15967"/>
                  </a:lnTo>
                  <a:lnTo>
                    <a:pt x="20729" y="15967"/>
                  </a:lnTo>
                  <a:lnTo>
                    <a:pt x="19330" y="13090"/>
                  </a:lnTo>
                  <a:lnTo>
                    <a:pt x="18933" y="12014"/>
                  </a:lnTo>
                  <a:lnTo>
                    <a:pt x="18841" y="11763"/>
                  </a:lnTo>
                  <a:close/>
                </a:path>
                <a:path w="24765" h="57785">
                  <a:moveTo>
                    <a:pt x="14460" y="11763"/>
                  </a:moveTo>
                  <a:lnTo>
                    <a:pt x="13328" y="11763"/>
                  </a:lnTo>
                  <a:lnTo>
                    <a:pt x="10250" y="12014"/>
                  </a:lnTo>
                  <a:lnTo>
                    <a:pt x="3265" y="18754"/>
                  </a:lnTo>
                  <a:lnTo>
                    <a:pt x="2769" y="19330"/>
                  </a:lnTo>
                  <a:lnTo>
                    <a:pt x="2672" y="20455"/>
                  </a:lnTo>
                  <a:lnTo>
                    <a:pt x="4592" y="24983"/>
                  </a:lnTo>
                  <a:lnTo>
                    <a:pt x="4372" y="24983"/>
                  </a:lnTo>
                  <a:lnTo>
                    <a:pt x="8771" y="21149"/>
                  </a:lnTo>
                  <a:lnTo>
                    <a:pt x="13962" y="18583"/>
                  </a:lnTo>
                  <a:lnTo>
                    <a:pt x="16695" y="18583"/>
                  </a:lnTo>
                  <a:lnTo>
                    <a:pt x="16572" y="16899"/>
                  </a:lnTo>
                  <a:lnTo>
                    <a:pt x="16490" y="15967"/>
                  </a:lnTo>
                  <a:lnTo>
                    <a:pt x="16396" y="15390"/>
                  </a:lnTo>
                  <a:lnTo>
                    <a:pt x="16190" y="15074"/>
                  </a:lnTo>
                  <a:lnTo>
                    <a:pt x="14460" y="11763"/>
                  </a:lnTo>
                  <a:close/>
                </a:path>
                <a:path w="24765" h="57785">
                  <a:moveTo>
                    <a:pt x="5185" y="14681"/>
                  </a:moveTo>
                  <a:lnTo>
                    <a:pt x="4877" y="14886"/>
                  </a:lnTo>
                  <a:lnTo>
                    <a:pt x="1448" y="18754"/>
                  </a:lnTo>
                  <a:lnTo>
                    <a:pt x="1345" y="19178"/>
                  </a:lnTo>
                  <a:lnTo>
                    <a:pt x="1308" y="19330"/>
                  </a:lnTo>
                  <a:lnTo>
                    <a:pt x="1191" y="19806"/>
                  </a:lnTo>
                  <a:lnTo>
                    <a:pt x="1130" y="20058"/>
                  </a:lnTo>
                  <a:lnTo>
                    <a:pt x="1033" y="20455"/>
                  </a:lnTo>
                  <a:lnTo>
                    <a:pt x="925" y="20899"/>
                  </a:lnTo>
                  <a:lnTo>
                    <a:pt x="834" y="23445"/>
                  </a:lnTo>
                  <a:lnTo>
                    <a:pt x="991" y="24554"/>
                  </a:lnTo>
                  <a:lnTo>
                    <a:pt x="863" y="24554"/>
                  </a:lnTo>
                  <a:lnTo>
                    <a:pt x="2359" y="20455"/>
                  </a:lnTo>
                  <a:lnTo>
                    <a:pt x="2397" y="19806"/>
                  </a:lnTo>
                  <a:lnTo>
                    <a:pt x="1951" y="18754"/>
                  </a:lnTo>
                  <a:lnTo>
                    <a:pt x="1878" y="18583"/>
                  </a:lnTo>
                  <a:lnTo>
                    <a:pt x="3210" y="18583"/>
                  </a:lnTo>
                  <a:lnTo>
                    <a:pt x="4985" y="15074"/>
                  </a:lnTo>
                  <a:lnTo>
                    <a:pt x="5081" y="14886"/>
                  </a:lnTo>
                  <a:lnTo>
                    <a:pt x="5185" y="14681"/>
                  </a:lnTo>
                  <a:close/>
                </a:path>
                <a:path w="24765" h="57785">
                  <a:moveTo>
                    <a:pt x="967" y="17749"/>
                  </a:moveTo>
                  <a:lnTo>
                    <a:pt x="931" y="20455"/>
                  </a:lnTo>
                  <a:lnTo>
                    <a:pt x="1094" y="20204"/>
                  </a:lnTo>
                  <a:lnTo>
                    <a:pt x="1191" y="19806"/>
                  </a:lnTo>
                  <a:lnTo>
                    <a:pt x="1308" y="19330"/>
                  </a:lnTo>
                  <a:lnTo>
                    <a:pt x="1345" y="19178"/>
                  </a:lnTo>
                  <a:lnTo>
                    <a:pt x="1448" y="18754"/>
                  </a:lnTo>
                  <a:lnTo>
                    <a:pt x="1600" y="18583"/>
                  </a:lnTo>
                  <a:lnTo>
                    <a:pt x="1796" y="18583"/>
                  </a:lnTo>
                  <a:lnTo>
                    <a:pt x="967" y="17749"/>
                  </a:lnTo>
                  <a:close/>
                </a:path>
                <a:path w="24765" h="57785">
                  <a:moveTo>
                    <a:pt x="16834" y="20058"/>
                  </a:moveTo>
                  <a:lnTo>
                    <a:pt x="16293" y="20058"/>
                  </a:lnTo>
                  <a:lnTo>
                    <a:pt x="16877" y="20455"/>
                  </a:lnTo>
                  <a:lnTo>
                    <a:pt x="16834" y="20058"/>
                  </a:lnTo>
                  <a:close/>
                </a:path>
                <a:path w="24765" h="57785">
                  <a:moveTo>
                    <a:pt x="1965" y="18754"/>
                  </a:moveTo>
                  <a:lnTo>
                    <a:pt x="2397" y="19806"/>
                  </a:lnTo>
                  <a:lnTo>
                    <a:pt x="2504" y="20058"/>
                  </a:lnTo>
                  <a:lnTo>
                    <a:pt x="2591" y="19806"/>
                  </a:lnTo>
                  <a:lnTo>
                    <a:pt x="2832" y="19330"/>
                  </a:lnTo>
                  <a:lnTo>
                    <a:pt x="2538" y="19330"/>
                  </a:lnTo>
                  <a:lnTo>
                    <a:pt x="1965" y="18754"/>
                  </a:lnTo>
                  <a:close/>
                </a:path>
                <a:path w="24765" h="57785">
                  <a:moveTo>
                    <a:pt x="16695" y="18583"/>
                  </a:moveTo>
                  <a:lnTo>
                    <a:pt x="14127" y="18583"/>
                  </a:lnTo>
                  <a:lnTo>
                    <a:pt x="16293" y="20058"/>
                  </a:lnTo>
                  <a:lnTo>
                    <a:pt x="16172" y="19806"/>
                  </a:lnTo>
                  <a:lnTo>
                    <a:pt x="16622" y="18754"/>
                  </a:lnTo>
                  <a:lnTo>
                    <a:pt x="16695" y="18583"/>
                  </a:lnTo>
                  <a:close/>
                </a:path>
                <a:path w="24765" h="57785">
                  <a:moveTo>
                    <a:pt x="3210" y="18583"/>
                  </a:moveTo>
                  <a:lnTo>
                    <a:pt x="1985" y="18583"/>
                  </a:lnTo>
                  <a:lnTo>
                    <a:pt x="2425" y="19178"/>
                  </a:lnTo>
                  <a:lnTo>
                    <a:pt x="2538" y="19330"/>
                  </a:lnTo>
                  <a:lnTo>
                    <a:pt x="2769" y="19330"/>
                  </a:lnTo>
                  <a:lnTo>
                    <a:pt x="2825" y="19178"/>
                  </a:lnTo>
                  <a:lnTo>
                    <a:pt x="3123" y="18754"/>
                  </a:lnTo>
                  <a:lnTo>
                    <a:pt x="3210" y="18583"/>
                  </a:lnTo>
                  <a:close/>
                </a:path>
                <a:path w="24765" h="57785">
                  <a:moveTo>
                    <a:pt x="1591" y="17905"/>
                  </a:moveTo>
                  <a:lnTo>
                    <a:pt x="1796" y="18583"/>
                  </a:lnTo>
                  <a:lnTo>
                    <a:pt x="2387" y="19178"/>
                  </a:lnTo>
                  <a:lnTo>
                    <a:pt x="2111" y="18754"/>
                  </a:lnTo>
                  <a:lnTo>
                    <a:pt x="1985" y="18583"/>
                  </a:lnTo>
                  <a:lnTo>
                    <a:pt x="1591" y="17905"/>
                  </a:lnTo>
                  <a:close/>
                </a:path>
                <a:path w="24765" h="57785">
                  <a:moveTo>
                    <a:pt x="9978" y="10880"/>
                  </a:moveTo>
                  <a:lnTo>
                    <a:pt x="5468" y="14406"/>
                  </a:lnTo>
                  <a:lnTo>
                    <a:pt x="5254" y="14544"/>
                  </a:lnTo>
                  <a:lnTo>
                    <a:pt x="2909" y="19178"/>
                  </a:lnTo>
                  <a:lnTo>
                    <a:pt x="3265" y="18754"/>
                  </a:lnTo>
                  <a:lnTo>
                    <a:pt x="10250" y="12014"/>
                  </a:lnTo>
                  <a:lnTo>
                    <a:pt x="13328" y="11763"/>
                  </a:lnTo>
                  <a:lnTo>
                    <a:pt x="14968" y="11763"/>
                  </a:lnTo>
                  <a:lnTo>
                    <a:pt x="14616" y="11117"/>
                  </a:lnTo>
                  <a:lnTo>
                    <a:pt x="15827" y="11117"/>
                  </a:lnTo>
                  <a:lnTo>
                    <a:pt x="9978" y="10880"/>
                  </a:lnTo>
                  <a:close/>
                </a:path>
                <a:path w="24765" h="57785">
                  <a:moveTo>
                    <a:pt x="10959" y="1746"/>
                  </a:moveTo>
                  <a:lnTo>
                    <a:pt x="6211" y="4197"/>
                  </a:lnTo>
                  <a:lnTo>
                    <a:pt x="2196" y="9138"/>
                  </a:lnTo>
                  <a:lnTo>
                    <a:pt x="1073" y="13967"/>
                  </a:lnTo>
                  <a:lnTo>
                    <a:pt x="967" y="17749"/>
                  </a:lnTo>
                  <a:lnTo>
                    <a:pt x="1796" y="18583"/>
                  </a:lnTo>
                  <a:lnTo>
                    <a:pt x="1591" y="17905"/>
                  </a:lnTo>
                  <a:lnTo>
                    <a:pt x="2200" y="17905"/>
                  </a:lnTo>
                  <a:lnTo>
                    <a:pt x="4877" y="14886"/>
                  </a:lnTo>
                  <a:lnTo>
                    <a:pt x="5117" y="14681"/>
                  </a:lnTo>
                  <a:lnTo>
                    <a:pt x="5180" y="14544"/>
                  </a:lnTo>
                  <a:lnTo>
                    <a:pt x="8962" y="10278"/>
                  </a:lnTo>
                  <a:lnTo>
                    <a:pt x="8728" y="10278"/>
                  </a:lnTo>
                  <a:lnTo>
                    <a:pt x="13645" y="9447"/>
                  </a:lnTo>
                  <a:lnTo>
                    <a:pt x="15706" y="9447"/>
                  </a:lnTo>
                  <a:lnTo>
                    <a:pt x="15867" y="9138"/>
                  </a:lnTo>
                  <a:lnTo>
                    <a:pt x="15923" y="4881"/>
                  </a:lnTo>
                  <a:lnTo>
                    <a:pt x="15633" y="4197"/>
                  </a:lnTo>
                  <a:lnTo>
                    <a:pt x="15561" y="4027"/>
                  </a:lnTo>
                  <a:lnTo>
                    <a:pt x="15027" y="3058"/>
                  </a:lnTo>
                  <a:lnTo>
                    <a:pt x="13373" y="2507"/>
                  </a:lnTo>
                  <a:lnTo>
                    <a:pt x="10959" y="1746"/>
                  </a:lnTo>
                  <a:close/>
                </a:path>
                <a:path w="24765" h="57785">
                  <a:moveTo>
                    <a:pt x="2200" y="17905"/>
                  </a:moveTo>
                  <a:lnTo>
                    <a:pt x="1591" y="17905"/>
                  </a:lnTo>
                  <a:lnTo>
                    <a:pt x="1878" y="18583"/>
                  </a:lnTo>
                  <a:lnTo>
                    <a:pt x="1600" y="18583"/>
                  </a:lnTo>
                  <a:lnTo>
                    <a:pt x="2200" y="17905"/>
                  </a:lnTo>
                  <a:close/>
                </a:path>
                <a:path w="24765" h="57785">
                  <a:moveTo>
                    <a:pt x="16476" y="15620"/>
                  </a:moveTo>
                  <a:lnTo>
                    <a:pt x="16572" y="16899"/>
                  </a:lnTo>
                  <a:lnTo>
                    <a:pt x="16695" y="18583"/>
                  </a:lnTo>
                  <a:lnTo>
                    <a:pt x="16657" y="15967"/>
                  </a:lnTo>
                  <a:lnTo>
                    <a:pt x="16476" y="15620"/>
                  </a:lnTo>
                  <a:close/>
                </a:path>
                <a:path w="24765" h="57785">
                  <a:moveTo>
                    <a:pt x="2196" y="9138"/>
                  </a:moveTo>
                  <a:lnTo>
                    <a:pt x="481" y="13090"/>
                  </a:lnTo>
                  <a:lnTo>
                    <a:pt x="379" y="13967"/>
                  </a:lnTo>
                  <a:lnTo>
                    <a:pt x="328" y="14406"/>
                  </a:lnTo>
                  <a:lnTo>
                    <a:pt x="213" y="15390"/>
                  </a:lnTo>
                  <a:lnTo>
                    <a:pt x="122" y="16899"/>
                  </a:lnTo>
                  <a:lnTo>
                    <a:pt x="967" y="17749"/>
                  </a:lnTo>
                  <a:lnTo>
                    <a:pt x="1073" y="13967"/>
                  </a:lnTo>
                  <a:lnTo>
                    <a:pt x="2125" y="9447"/>
                  </a:lnTo>
                  <a:lnTo>
                    <a:pt x="2196" y="9138"/>
                  </a:lnTo>
                  <a:close/>
                </a:path>
                <a:path w="24765" h="57785">
                  <a:moveTo>
                    <a:pt x="20729" y="15967"/>
                  </a:moveTo>
                  <a:lnTo>
                    <a:pt x="20281" y="15967"/>
                  </a:lnTo>
                  <a:lnTo>
                    <a:pt x="20434" y="16121"/>
                  </a:lnTo>
                  <a:lnTo>
                    <a:pt x="20715" y="16482"/>
                  </a:lnTo>
                  <a:lnTo>
                    <a:pt x="21273" y="16899"/>
                  </a:lnTo>
                  <a:lnTo>
                    <a:pt x="20979" y="16482"/>
                  </a:lnTo>
                  <a:lnTo>
                    <a:pt x="20803" y="16121"/>
                  </a:lnTo>
                  <a:lnTo>
                    <a:pt x="20729" y="15967"/>
                  </a:lnTo>
                  <a:close/>
                </a:path>
                <a:path w="24765" h="57785">
                  <a:moveTo>
                    <a:pt x="16360" y="13967"/>
                  </a:moveTo>
                  <a:lnTo>
                    <a:pt x="16476" y="15620"/>
                  </a:lnTo>
                  <a:lnTo>
                    <a:pt x="16657" y="15967"/>
                  </a:lnTo>
                  <a:lnTo>
                    <a:pt x="16783" y="16482"/>
                  </a:lnTo>
                  <a:lnTo>
                    <a:pt x="16706" y="14544"/>
                  </a:lnTo>
                  <a:lnTo>
                    <a:pt x="16360" y="13967"/>
                  </a:lnTo>
                  <a:close/>
                </a:path>
                <a:path w="24765" h="57785">
                  <a:moveTo>
                    <a:pt x="14968" y="11763"/>
                  </a:moveTo>
                  <a:lnTo>
                    <a:pt x="14460" y="11763"/>
                  </a:lnTo>
                  <a:lnTo>
                    <a:pt x="16355" y="15390"/>
                  </a:lnTo>
                  <a:lnTo>
                    <a:pt x="16280" y="14406"/>
                  </a:lnTo>
                  <a:lnTo>
                    <a:pt x="16176" y="14192"/>
                  </a:lnTo>
                  <a:lnTo>
                    <a:pt x="15756" y="13090"/>
                  </a:lnTo>
                  <a:lnTo>
                    <a:pt x="15497" y="12737"/>
                  </a:lnTo>
                  <a:lnTo>
                    <a:pt x="14968" y="11763"/>
                  </a:lnTo>
                  <a:close/>
                </a:path>
                <a:path w="24765" h="57785">
                  <a:moveTo>
                    <a:pt x="13645" y="9447"/>
                  </a:moveTo>
                  <a:lnTo>
                    <a:pt x="8728" y="10278"/>
                  </a:lnTo>
                  <a:lnTo>
                    <a:pt x="8962" y="10278"/>
                  </a:lnTo>
                  <a:lnTo>
                    <a:pt x="5492" y="14192"/>
                  </a:lnTo>
                  <a:lnTo>
                    <a:pt x="5323" y="14406"/>
                  </a:lnTo>
                  <a:lnTo>
                    <a:pt x="5254" y="14544"/>
                  </a:lnTo>
                  <a:lnTo>
                    <a:pt x="5468" y="14406"/>
                  </a:lnTo>
                  <a:lnTo>
                    <a:pt x="9978" y="10880"/>
                  </a:lnTo>
                  <a:lnTo>
                    <a:pt x="14480" y="10880"/>
                  </a:lnTo>
                  <a:lnTo>
                    <a:pt x="13645" y="9447"/>
                  </a:lnTo>
                  <a:close/>
                </a:path>
                <a:path w="24765" h="57785">
                  <a:moveTo>
                    <a:pt x="15621" y="12737"/>
                  </a:moveTo>
                  <a:lnTo>
                    <a:pt x="15689" y="13090"/>
                  </a:lnTo>
                  <a:lnTo>
                    <a:pt x="16090" y="13967"/>
                  </a:lnTo>
                  <a:lnTo>
                    <a:pt x="16176" y="14192"/>
                  </a:lnTo>
                  <a:lnTo>
                    <a:pt x="16279" y="13967"/>
                  </a:lnTo>
                  <a:lnTo>
                    <a:pt x="15689" y="13090"/>
                  </a:lnTo>
                  <a:lnTo>
                    <a:pt x="15833" y="13090"/>
                  </a:lnTo>
                  <a:lnTo>
                    <a:pt x="15621" y="12737"/>
                  </a:lnTo>
                  <a:close/>
                </a:path>
                <a:path w="24765" h="57785">
                  <a:moveTo>
                    <a:pt x="15981" y="7523"/>
                  </a:moveTo>
                  <a:lnTo>
                    <a:pt x="15886" y="8878"/>
                  </a:lnTo>
                  <a:lnTo>
                    <a:pt x="15813" y="9138"/>
                  </a:lnTo>
                  <a:lnTo>
                    <a:pt x="15715" y="9447"/>
                  </a:lnTo>
                  <a:lnTo>
                    <a:pt x="13645" y="9447"/>
                  </a:lnTo>
                  <a:lnTo>
                    <a:pt x="14616" y="11117"/>
                  </a:lnTo>
                  <a:lnTo>
                    <a:pt x="15104" y="12014"/>
                  </a:lnTo>
                  <a:lnTo>
                    <a:pt x="15621" y="12737"/>
                  </a:lnTo>
                  <a:lnTo>
                    <a:pt x="16360" y="13967"/>
                  </a:lnTo>
                  <a:lnTo>
                    <a:pt x="16262" y="12737"/>
                  </a:lnTo>
                  <a:lnTo>
                    <a:pt x="16187" y="11763"/>
                  </a:lnTo>
                  <a:lnTo>
                    <a:pt x="16366" y="11763"/>
                  </a:lnTo>
                  <a:lnTo>
                    <a:pt x="15695" y="11117"/>
                  </a:lnTo>
                  <a:lnTo>
                    <a:pt x="16152" y="11117"/>
                  </a:lnTo>
                  <a:lnTo>
                    <a:pt x="16035" y="8878"/>
                  </a:lnTo>
                  <a:lnTo>
                    <a:pt x="15981" y="7523"/>
                  </a:lnTo>
                  <a:close/>
                </a:path>
                <a:path w="24765" h="57785">
                  <a:moveTo>
                    <a:pt x="16152" y="11117"/>
                  </a:moveTo>
                  <a:lnTo>
                    <a:pt x="15695" y="11117"/>
                  </a:lnTo>
                  <a:lnTo>
                    <a:pt x="16366" y="11763"/>
                  </a:lnTo>
                  <a:lnTo>
                    <a:pt x="16181" y="11763"/>
                  </a:lnTo>
                  <a:lnTo>
                    <a:pt x="16152" y="11117"/>
                  </a:lnTo>
                  <a:close/>
                </a:path>
                <a:path w="24765" h="57785">
                  <a:moveTo>
                    <a:pt x="14480" y="10880"/>
                  </a:moveTo>
                  <a:lnTo>
                    <a:pt x="9978" y="10880"/>
                  </a:lnTo>
                  <a:lnTo>
                    <a:pt x="15827" y="11117"/>
                  </a:lnTo>
                  <a:lnTo>
                    <a:pt x="14618" y="11117"/>
                  </a:lnTo>
                  <a:lnTo>
                    <a:pt x="14480" y="10880"/>
                  </a:lnTo>
                  <a:close/>
                </a:path>
                <a:path w="24765" h="57785">
                  <a:moveTo>
                    <a:pt x="12083" y="0"/>
                  </a:moveTo>
                  <a:lnTo>
                    <a:pt x="7359" y="1746"/>
                  </a:lnTo>
                  <a:lnTo>
                    <a:pt x="2257" y="8878"/>
                  </a:lnTo>
                  <a:lnTo>
                    <a:pt x="2196" y="9138"/>
                  </a:lnTo>
                  <a:lnTo>
                    <a:pt x="6211" y="4197"/>
                  </a:lnTo>
                  <a:lnTo>
                    <a:pt x="10959" y="1746"/>
                  </a:lnTo>
                  <a:lnTo>
                    <a:pt x="13773" y="1746"/>
                  </a:lnTo>
                  <a:lnTo>
                    <a:pt x="12083" y="0"/>
                  </a:lnTo>
                  <a:close/>
                </a:path>
                <a:path w="24765" h="57785">
                  <a:moveTo>
                    <a:pt x="15121" y="3058"/>
                  </a:moveTo>
                  <a:lnTo>
                    <a:pt x="15238" y="3439"/>
                  </a:lnTo>
                  <a:lnTo>
                    <a:pt x="15561" y="4027"/>
                  </a:lnTo>
                  <a:lnTo>
                    <a:pt x="15923" y="4881"/>
                  </a:lnTo>
                  <a:lnTo>
                    <a:pt x="15775" y="4197"/>
                  </a:lnTo>
                  <a:lnTo>
                    <a:pt x="15500" y="3439"/>
                  </a:lnTo>
                  <a:lnTo>
                    <a:pt x="15121" y="3058"/>
                  </a:lnTo>
                  <a:close/>
                </a:path>
                <a:path w="24765" h="57785">
                  <a:moveTo>
                    <a:pt x="13773" y="1746"/>
                  </a:moveTo>
                  <a:lnTo>
                    <a:pt x="10959" y="1746"/>
                  </a:lnTo>
                  <a:lnTo>
                    <a:pt x="15121" y="3058"/>
                  </a:lnTo>
                  <a:lnTo>
                    <a:pt x="14574" y="2507"/>
                  </a:lnTo>
                  <a:lnTo>
                    <a:pt x="13773" y="1746"/>
                  </a:lnTo>
                  <a:close/>
                </a:path>
              </a:pathLst>
            </a:custGeom>
            <a:solidFill>
              <a:srgbClr val="FF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BC7EE26-157B-F5BD-4F86-6FEF01F15C90}"/>
                </a:ext>
              </a:extLst>
            </p:cNvPr>
            <p:cNvSpPr/>
            <p:nvPr/>
          </p:nvSpPr>
          <p:spPr>
            <a:xfrm>
              <a:off x="11402485" y="6510812"/>
              <a:ext cx="22860" cy="38735"/>
            </a:xfrm>
            <a:custGeom>
              <a:avLst/>
              <a:gdLst/>
              <a:ahLst/>
              <a:cxnLst/>
              <a:rect l="l" t="t" r="r" b="b"/>
              <a:pathLst>
                <a:path w="22859" h="38734">
                  <a:moveTo>
                    <a:pt x="11090" y="0"/>
                  </a:moveTo>
                  <a:lnTo>
                    <a:pt x="6880" y="1952"/>
                  </a:lnTo>
                  <a:lnTo>
                    <a:pt x="1308" y="10507"/>
                  </a:lnTo>
                  <a:lnTo>
                    <a:pt x="969" y="15538"/>
                  </a:lnTo>
                  <a:lnTo>
                    <a:pt x="3331" y="17551"/>
                  </a:lnTo>
                  <a:lnTo>
                    <a:pt x="3044" y="17320"/>
                  </a:lnTo>
                  <a:lnTo>
                    <a:pt x="4622" y="19976"/>
                  </a:lnTo>
                  <a:lnTo>
                    <a:pt x="5485" y="21615"/>
                  </a:lnTo>
                  <a:lnTo>
                    <a:pt x="5412" y="21481"/>
                  </a:lnTo>
                  <a:lnTo>
                    <a:pt x="5612" y="21864"/>
                  </a:lnTo>
                  <a:lnTo>
                    <a:pt x="5071" y="21711"/>
                  </a:lnTo>
                  <a:lnTo>
                    <a:pt x="4585" y="22555"/>
                  </a:lnTo>
                  <a:lnTo>
                    <a:pt x="3078" y="23724"/>
                  </a:lnTo>
                  <a:lnTo>
                    <a:pt x="963" y="27637"/>
                  </a:lnTo>
                  <a:lnTo>
                    <a:pt x="0" y="34947"/>
                  </a:lnTo>
                  <a:lnTo>
                    <a:pt x="1233" y="37708"/>
                  </a:lnTo>
                  <a:lnTo>
                    <a:pt x="4287" y="38543"/>
                  </a:lnTo>
                  <a:lnTo>
                    <a:pt x="11609" y="36999"/>
                  </a:lnTo>
                  <a:lnTo>
                    <a:pt x="17577" y="32502"/>
                  </a:lnTo>
                  <a:lnTo>
                    <a:pt x="21543" y="26063"/>
                  </a:lnTo>
                  <a:lnTo>
                    <a:pt x="22860" y="18692"/>
                  </a:lnTo>
                  <a:lnTo>
                    <a:pt x="22604" y="12521"/>
                  </a:lnTo>
                  <a:lnTo>
                    <a:pt x="18563" y="7420"/>
                  </a:lnTo>
                  <a:lnTo>
                    <a:pt x="13770" y="1998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rgbClr val="FF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0231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54367"/>
            <a:ext cx="9808845" cy="104139"/>
            <a:chOff x="0" y="6754367"/>
            <a:chExt cx="9808845" cy="104139"/>
          </a:xfrm>
        </p:grpSpPr>
        <p:sp>
          <p:nvSpPr>
            <p:cNvPr id="3" name="object 3"/>
            <p:cNvSpPr/>
            <p:nvPr/>
          </p:nvSpPr>
          <p:spPr>
            <a:xfrm>
              <a:off x="0" y="6754367"/>
              <a:ext cx="1191895" cy="104139"/>
            </a:xfrm>
            <a:custGeom>
              <a:avLst/>
              <a:gdLst/>
              <a:ahLst/>
              <a:cxnLst/>
              <a:rect l="l" t="t" r="r" b="b"/>
              <a:pathLst>
                <a:path w="1191895" h="104140">
                  <a:moveTo>
                    <a:pt x="1191768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191768" y="103632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7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1767" y="6754367"/>
              <a:ext cx="8616950" cy="104139"/>
            </a:xfrm>
            <a:custGeom>
              <a:avLst/>
              <a:gdLst/>
              <a:ahLst/>
              <a:cxnLst/>
              <a:rect l="l" t="t" r="r" b="b"/>
              <a:pathLst>
                <a:path w="8616950" h="104140">
                  <a:moveTo>
                    <a:pt x="861669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8616696" y="103632"/>
                  </a:lnTo>
                  <a:lnTo>
                    <a:pt x="8616696" y="0"/>
                  </a:lnTo>
                  <a:close/>
                </a:path>
              </a:pathLst>
            </a:custGeom>
            <a:solidFill>
              <a:srgbClr val="21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-12191" y="-12191"/>
            <a:ext cx="12216765" cy="6882765"/>
            <a:chOff x="-12191" y="-12191"/>
            <a:chExt cx="12216765" cy="68827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4852" y="702467"/>
              <a:ext cx="7624976" cy="563437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6682" y="516108"/>
              <a:ext cx="60647" cy="688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" y="166878"/>
            <a:ext cx="7048500" cy="631190"/>
          </a:xfrm>
          <a:custGeom>
            <a:avLst/>
            <a:gdLst/>
            <a:ahLst/>
            <a:cxnLst/>
            <a:rect l="l" t="t" r="r" b="b"/>
            <a:pathLst>
              <a:path w="7048500" h="631190">
                <a:moveTo>
                  <a:pt x="0" y="105156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9"/>
                </a:lnTo>
                <a:lnTo>
                  <a:pt x="105155" y="0"/>
                </a:lnTo>
                <a:lnTo>
                  <a:pt x="6943344" y="0"/>
                </a:lnTo>
                <a:lnTo>
                  <a:pt x="6984259" y="8269"/>
                </a:lnTo>
                <a:lnTo>
                  <a:pt x="7017686" y="30813"/>
                </a:lnTo>
                <a:lnTo>
                  <a:pt x="7040231" y="64240"/>
                </a:lnTo>
                <a:lnTo>
                  <a:pt x="7048500" y="105156"/>
                </a:lnTo>
                <a:lnTo>
                  <a:pt x="7048500" y="525780"/>
                </a:lnTo>
                <a:lnTo>
                  <a:pt x="7040231" y="566696"/>
                </a:lnTo>
                <a:lnTo>
                  <a:pt x="7017686" y="600122"/>
                </a:lnTo>
                <a:lnTo>
                  <a:pt x="6984259" y="622667"/>
                </a:lnTo>
                <a:lnTo>
                  <a:pt x="6943344" y="630936"/>
                </a:lnTo>
                <a:lnTo>
                  <a:pt x="105155" y="630936"/>
                </a:lnTo>
                <a:lnTo>
                  <a:pt x="64224" y="622667"/>
                </a:lnTo>
                <a:lnTo>
                  <a:pt x="30799" y="600122"/>
                </a:lnTo>
                <a:lnTo>
                  <a:pt x="8263" y="566696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5277" y="278384"/>
            <a:ext cx="673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TĂNG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NHẠY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CẢM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VỚI</a:t>
            </a:r>
            <a:r>
              <a:rPr sz="2400" b="1" spc="-7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INSULIN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62024" y="213296"/>
            <a:ext cx="2348865" cy="550545"/>
            <a:chOff x="7562024" y="213296"/>
            <a:chExt cx="2348865" cy="550545"/>
          </a:xfrm>
        </p:grpSpPr>
        <p:sp>
          <p:nvSpPr>
            <p:cNvPr id="5" name="object 5"/>
            <p:cNvSpPr/>
            <p:nvPr/>
          </p:nvSpPr>
          <p:spPr>
            <a:xfrm>
              <a:off x="7575041" y="226314"/>
              <a:ext cx="2322830" cy="524510"/>
            </a:xfrm>
            <a:custGeom>
              <a:avLst/>
              <a:gdLst/>
              <a:ahLst/>
              <a:cxnLst/>
              <a:rect l="l" t="t" r="r" b="b"/>
              <a:pathLst>
                <a:path w="2322829" h="524510">
                  <a:moveTo>
                    <a:pt x="2322576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2322576" y="524255"/>
                  </a:lnTo>
                  <a:lnTo>
                    <a:pt x="2322576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75041" y="226314"/>
              <a:ext cx="2322830" cy="524510"/>
            </a:xfrm>
            <a:custGeom>
              <a:avLst/>
              <a:gdLst/>
              <a:ahLst/>
              <a:cxnLst/>
              <a:rect l="l" t="t" r="r" b="b"/>
              <a:pathLst>
                <a:path w="2322829" h="524510">
                  <a:moveTo>
                    <a:pt x="0" y="524256"/>
                  </a:moveTo>
                  <a:lnTo>
                    <a:pt x="2322576" y="524256"/>
                  </a:lnTo>
                  <a:lnTo>
                    <a:pt x="2322576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87995" y="250063"/>
            <a:ext cx="2296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1.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Biguanide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243840" y="1670304"/>
            <a:ext cx="6871970" cy="368935"/>
          </a:xfrm>
          <a:custGeom>
            <a:avLst/>
            <a:gdLst/>
            <a:ahLst/>
            <a:cxnLst/>
            <a:rect l="l" t="t" r="r" b="b"/>
            <a:pathLst>
              <a:path w="6871970" h="368935">
                <a:moveTo>
                  <a:pt x="6871716" y="0"/>
                </a:moveTo>
                <a:lnTo>
                  <a:pt x="0" y="0"/>
                </a:lnTo>
                <a:lnTo>
                  <a:pt x="0" y="368808"/>
                </a:lnTo>
                <a:lnTo>
                  <a:pt x="6871716" y="368808"/>
                </a:lnTo>
                <a:lnTo>
                  <a:pt x="6871716" y="0"/>
                </a:lnTo>
                <a:close/>
              </a:path>
            </a:pathLst>
          </a:custGeom>
          <a:solidFill>
            <a:srgbClr val="2AC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2884" y="1688338"/>
            <a:ext cx="6645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Vì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nguy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cơ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nhiễm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toan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lactic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nên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chống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chỉ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định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trong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các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trường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hợp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4602" y="2039873"/>
            <a:ext cx="6871970" cy="3001010"/>
          </a:xfrm>
          <a:custGeom>
            <a:avLst/>
            <a:gdLst/>
            <a:ahLst/>
            <a:cxnLst/>
            <a:rect l="l" t="t" r="r" b="b"/>
            <a:pathLst>
              <a:path w="6871970" h="3001010">
                <a:moveTo>
                  <a:pt x="0" y="3000756"/>
                </a:moveTo>
                <a:lnTo>
                  <a:pt x="6871716" y="3000756"/>
                </a:lnTo>
                <a:lnTo>
                  <a:pt x="6871716" y="0"/>
                </a:lnTo>
                <a:lnTo>
                  <a:pt x="0" y="0"/>
                </a:lnTo>
                <a:lnTo>
                  <a:pt x="0" y="3000756"/>
                </a:lnTo>
                <a:close/>
              </a:path>
            </a:pathLst>
          </a:custGeom>
          <a:ln w="38100">
            <a:solidFill>
              <a:srgbClr val="2AC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5584" y="2017120"/>
            <a:ext cx="6699884" cy="290639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175"/>
              </a:spcBef>
              <a:buFont typeface="Times New Roman"/>
              <a:buChar char="-"/>
              <a:tabLst>
                <a:tab pos="342265" algn="l"/>
              </a:tabLst>
            </a:pPr>
            <a:r>
              <a:rPr sz="1800" dirty="0">
                <a:latin typeface="Calibri"/>
                <a:cs typeface="Calibri"/>
              </a:rPr>
              <a:t>Suy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thận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(eGFR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&lt;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30ml/phút/1,73m2),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liều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khi eGFR </a:t>
            </a:r>
            <a:r>
              <a:rPr sz="1800" spc="-10" dirty="0">
                <a:latin typeface="Calibri"/>
                <a:cs typeface="Calibri"/>
              </a:rPr>
              <a:t>trong</a:t>
            </a:r>
            <a:endParaRPr sz="18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khoảng </a:t>
            </a:r>
            <a:r>
              <a:rPr sz="1800" spc="-10" dirty="0">
                <a:latin typeface="Calibri"/>
                <a:cs typeface="Calibri"/>
              </a:rPr>
              <a:t>30-</a:t>
            </a:r>
            <a:r>
              <a:rPr sz="1800" dirty="0">
                <a:latin typeface="Calibri"/>
                <a:cs typeface="Calibri"/>
              </a:rPr>
              <a:t>45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ml/phút/1,73m2.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1085"/>
              </a:spcBef>
              <a:buFont typeface="Times New Roman"/>
              <a:buChar char="-"/>
              <a:tabLst>
                <a:tab pos="342265" algn="l"/>
              </a:tabLst>
            </a:pPr>
            <a:r>
              <a:rPr sz="1800" dirty="0">
                <a:latin typeface="Calibri"/>
                <a:cs typeface="Calibri"/>
              </a:rPr>
              <a:t>Suy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nặng.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1080"/>
              </a:spcBef>
              <a:buFont typeface="Times New Roman"/>
              <a:buChar char="-"/>
              <a:tabLst>
                <a:tab pos="342265" algn="l"/>
              </a:tabLst>
            </a:pPr>
            <a:r>
              <a:rPr sz="1800" dirty="0">
                <a:latin typeface="Calibri"/>
                <a:cs typeface="Calibri"/>
              </a:rPr>
              <a:t>Suy </a:t>
            </a:r>
            <a:r>
              <a:rPr sz="1800" spc="-20" dirty="0">
                <a:latin typeface="Calibri"/>
                <a:cs typeface="Calibri"/>
              </a:rPr>
              <a:t>gan.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1080"/>
              </a:spcBef>
              <a:buFont typeface="Times New Roman"/>
              <a:buChar char="-"/>
              <a:tabLst>
                <a:tab pos="342265" algn="l"/>
              </a:tabLst>
            </a:pPr>
            <a:r>
              <a:rPr sz="1800" dirty="0">
                <a:latin typeface="Calibri"/>
                <a:cs typeface="Calibri"/>
              </a:rPr>
              <a:t>Nhiễm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chuyển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hóa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cấp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tính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hoặc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mãn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tính.</a:t>
            </a:r>
            <a:endParaRPr sz="1800">
              <a:latin typeface="Calibri"/>
              <a:cs typeface="Calibri"/>
            </a:endParaRPr>
          </a:p>
          <a:p>
            <a:pPr marL="342900" marR="5080" indent="-342900">
              <a:lnSpc>
                <a:spcPct val="150000"/>
              </a:lnSpc>
              <a:buFont typeface="Times New Roman"/>
              <a:buChar char="-"/>
              <a:tabLst>
                <a:tab pos="342900" algn="l"/>
              </a:tabLst>
            </a:pPr>
            <a:r>
              <a:rPr sz="1800" dirty="0">
                <a:latin typeface="Calibri"/>
                <a:cs typeface="Calibri"/>
              </a:rPr>
              <a:t>Các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tình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huống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làm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lượng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đến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tổ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chức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(mô)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và/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hoặc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Oxy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đến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tổ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chức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(mô)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như: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choáng,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COPD.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22738" y="2459558"/>
            <a:ext cx="1335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0875" algn="l"/>
              </a:tabLst>
            </a:pP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thủ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thuật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54543" y="1179703"/>
            <a:ext cx="2374900" cy="222059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Thận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trọng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Font typeface="Times New Roman"/>
              <a:buChar char="-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Nghiện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rượu.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Font typeface="Times New Roman"/>
              <a:buChar char="-"/>
              <a:tabLst>
                <a:tab pos="354965" algn="l"/>
                <a:tab pos="1195070" algn="l"/>
                <a:tab pos="1957070" algn="l"/>
              </a:tabLst>
            </a:pP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Thực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hiện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các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phẫu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thuật.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4280" y="3712464"/>
            <a:ext cx="4127500" cy="143002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3495" rIns="0" bIns="0" rtlCol="0">
            <a:spAutoFit/>
          </a:bodyPr>
          <a:lstStyle/>
          <a:p>
            <a:pPr marL="92710" marR="83185" algn="just">
              <a:lnSpc>
                <a:spcPts val="3600"/>
              </a:lnSpc>
              <a:spcBef>
                <a:spcPts val="18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Ngưng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Metformin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giờ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trước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khi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chụp</a:t>
            </a:r>
            <a:r>
              <a:rPr sz="20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hình</a:t>
            </a:r>
            <a:r>
              <a:rPr sz="20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với</a:t>
            </a:r>
            <a:r>
              <a:rPr sz="20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r>
              <a:rPr sz="20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cản</a:t>
            </a:r>
            <a:r>
              <a:rPr sz="20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quang</a:t>
            </a:r>
            <a:r>
              <a:rPr sz="20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chứa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Iod,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phẫu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thuật.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object 1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2367" y="5990388"/>
              <a:ext cx="24765" cy="57785"/>
            </a:xfrm>
            <a:custGeom>
              <a:avLst/>
              <a:gdLst/>
              <a:ahLst/>
              <a:cxnLst/>
              <a:rect l="l" t="t" r="r" b="b"/>
              <a:pathLst>
                <a:path w="24765" h="57785">
                  <a:moveTo>
                    <a:pt x="9745" y="34273"/>
                  </a:moveTo>
                  <a:lnTo>
                    <a:pt x="6321" y="35753"/>
                  </a:lnTo>
                  <a:lnTo>
                    <a:pt x="7294" y="38485"/>
                  </a:lnTo>
                  <a:lnTo>
                    <a:pt x="8806" y="45308"/>
                  </a:lnTo>
                  <a:lnTo>
                    <a:pt x="10523" y="51758"/>
                  </a:lnTo>
                  <a:lnTo>
                    <a:pt x="11318" y="54340"/>
                  </a:lnTo>
                  <a:lnTo>
                    <a:pt x="13713" y="57364"/>
                  </a:lnTo>
                  <a:lnTo>
                    <a:pt x="17680" y="56216"/>
                  </a:lnTo>
                  <a:lnTo>
                    <a:pt x="23649" y="48620"/>
                  </a:lnTo>
                  <a:lnTo>
                    <a:pt x="24545" y="43580"/>
                  </a:lnTo>
                  <a:lnTo>
                    <a:pt x="22676" y="41100"/>
                  </a:lnTo>
                  <a:lnTo>
                    <a:pt x="23051" y="41100"/>
                  </a:lnTo>
                  <a:lnTo>
                    <a:pt x="22115" y="35753"/>
                  </a:lnTo>
                  <a:lnTo>
                    <a:pt x="22035" y="35297"/>
                  </a:lnTo>
                  <a:lnTo>
                    <a:pt x="10736" y="35297"/>
                  </a:lnTo>
                  <a:lnTo>
                    <a:pt x="9745" y="34273"/>
                  </a:lnTo>
                  <a:close/>
                </a:path>
                <a:path w="24765" h="57785">
                  <a:moveTo>
                    <a:pt x="23051" y="41100"/>
                  </a:moveTo>
                  <a:lnTo>
                    <a:pt x="22676" y="41100"/>
                  </a:lnTo>
                  <a:lnTo>
                    <a:pt x="23207" y="41804"/>
                  </a:lnTo>
                  <a:lnTo>
                    <a:pt x="23051" y="41100"/>
                  </a:lnTo>
                  <a:close/>
                </a:path>
                <a:path w="24765" h="57785">
                  <a:moveTo>
                    <a:pt x="1133" y="26961"/>
                  </a:moveTo>
                  <a:lnTo>
                    <a:pt x="6327" y="35753"/>
                  </a:lnTo>
                  <a:lnTo>
                    <a:pt x="5108" y="32347"/>
                  </a:lnTo>
                  <a:lnTo>
                    <a:pt x="3579" y="31855"/>
                  </a:lnTo>
                  <a:lnTo>
                    <a:pt x="2767" y="31135"/>
                  </a:lnTo>
                  <a:lnTo>
                    <a:pt x="1918" y="29155"/>
                  </a:lnTo>
                  <a:lnTo>
                    <a:pt x="1427" y="29155"/>
                  </a:lnTo>
                  <a:lnTo>
                    <a:pt x="1469" y="27548"/>
                  </a:lnTo>
                  <a:lnTo>
                    <a:pt x="1133" y="26961"/>
                  </a:lnTo>
                  <a:close/>
                </a:path>
                <a:path w="24765" h="57785">
                  <a:moveTo>
                    <a:pt x="2012" y="28339"/>
                  </a:moveTo>
                  <a:lnTo>
                    <a:pt x="1750" y="28764"/>
                  </a:lnTo>
                  <a:lnTo>
                    <a:pt x="2635" y="30827"/>
                  </a:lnTo>
                  <a:lnTo>
                    <a:pt x="2699" y="30975"/>
                  </a:lnTo>
                  <a:lnTo>
                    <a:pt x="2767" y="31135"/>
                  </a:lnTo>
                  <a:lnTo>
                    <a:pt x="3579" y="31855"/>
                  </a:lnTo>
                  <a:lnTo>
                    <a:pt x="5108" y="32347"/>
                  </a:lnTo>
                  <a:lnTo>
                    <a:pt x="6321" y="35753"/>
                  </a:lnTo>
                  <a:lnTo>
                    <a:pt x="9745" y="34273"/>
                  </a:lnTo>
                  <a:lnTo>
                    <a:pt x="7880" y="32347"/>
                  </a:lnTo>
                  <a:lnTo>
                    <a:pt x="7596" y="31855"/>
                  </a:lnTo>
                  <a:lnTo>
                    <a:pt x="7340" y="31354"/>
                  </a:lnTo>
                  <a:lnTo>
                    <a:pt x="7228" y="31135"/>
                  </a:lnTo>
                  <a:lnTo>
                    <a:pt x="7146" y="30975"/>
                  </a:lnTo>
                  <a:lnTo>
                    <a:pt x="5612" y="30975"/>
                  </a:lnTo>
                  <a:lnTo>
                    <a:pt x="3125" y="30437"/>
                  </a:lnTo>
                  <a:lnTo>
                    <a:pt x="2012" y="28339"/>
                  </a:lnTo>
                  <a:close/>
                </a:path>
                <a:path w="24765" h="57785">
                  <a:moveTo>
                    <a:pt x="16016" y="5102"/>
                  </a:moveTo>
                  <a:lnTo>
                    <a:pt x="16140" y="10880"/>
                  </a:lnTo>
                  <a:lnTo>
                    <a:pt x="16262" y="12737"/>
                  </a:lnTo>
                  <a:lnTo>
                    <a:pt x="16360" y="13967"/>
                  </a:lnTo>
                  <a:lnTo>
                    <a:pt x="16624" y="14406"/>
                  </a:lnTo>
                  <a:lnTo>
                    <a:pt x="16706" y="14544"/>
                  </a:lnTo>
                  <a:lnTo>
                    <a:pt x="16788" y="14681"/>
                  </a:lnTo>
                  <a:lnTo>
                    <a:pt x="16873" y="17186"/>
                  </a:lnTo>
                  <a:lnTo>
                    <a:pt x="16965" y="17905"/>
                  </a:lnTo>
                  <a:lnTo>
                    <a:pt x="17082" y="21526"/>
                  </a:lnTo>
                  <a:lnTo>
                    <a:pt x="16468" y="24554"/>
                  </a:lnTo>
                  <a:lnTo>
                    <a:pt x="16381" y="24983"/>
                  </a:lnTo>
                  <a:lnTo>
                    <a:pt x="16303" y="25366"/>
                  </a:lnTo>
                  <a:lnTo>
                    <a:pt x="16187" y="25940"/>
                  </a:lnTo>
                  <a:lnTo>
                    <a:pt x="16071" y="26509"/>
                  </a:lnTo>
                  <a:lnTo>
                    <a:pt x="15980" y="26961"/>
                  </a:lnTo>
                  <a:lnTo>
                    <a:pt x="15861" y="27548"/>
                  </a:lnTo>
                  <a:lnTo>
                    <a:pt x="15790" y="27895"/>
                  </a:lnTo>
                  <a:lnTo>
                    <a:pt x="11561" y="33564"/>
                  </a:lnTo>
                  <a:lnTo>
                    <a:pt x="11386" y="33564"/>
                  </a:lnTo>
                  <a:lnTo>
                    <a:pt x="9745" y="34273"/>
                  </a:lnTo>
                  <a:lnTo>
                    <a:pt x="10736" y="35297"/>
                  </a:lnTo>
                  <a:lnTo>
                    <a:pt x="15450" y="33564"/>
                  </a:lnTo>
                  <a:lnTo>
                    <a:pt x="20497" y="26509"/>
                  </a:lnTo>
                  <a:lnTo>
                    <a:pt x="20398" y="25940"/>
                  </a:lnTo>
                  <a:lnTo>
                    <a:pt x="20297" y="25366"/>
                  </a:lnTo>
                  <a:lnTo>
                    <a:pt x="18505" y="17905"/>
                  </a:lnTo>
                  <a:lnTo>
                    <a:pt x="18409" y="17511"/>
                  </a:lnTo>
                  <a:lnTo>
                    <a:pt x="18331" y="17186"/>
                  </a:lnTo>
                  <a:lnTo>
                    <a:pt x="18249" y="16899"/>
                  </a:lnTo>
                  <a:lnTo>
                    <a:pt x="18130" y="16482"/>
                  </a:lnTo>
                  <a:lnTo>
                    <a:pt x="18027" y="16121"/>
                  </a:lnTo>
                  <a:lnTo>
                    <a:pt x="17983" y="15967"/>
                  </a:lnTo>
                  <a:lnTo>
                    <a:pt x="17883" y="15620"/>
                  </a:lnTo>
                  <a:lnTo>
                    <a:pt x="17817" y="15390"/>
                  </a:lnTo>
                  <a:lnTo>
                    <a:pt x="17697" y="14886"/>
                  </a:lnTo>
                  <a:lnTo>
                    <a:pt x="17406" y="13090"/>
                  </a:lnTo>
                  <a:lnTo>
                    <a:pt x="17348" y="12737"/>
                  </a:lnTo>
                  <a:lnTo>
                    <a:pt x="16366" y="11763"/>
                  </a:lnTo>
                  <a:lnTo>
                    <a:pt x="18841" y="11763"/>
                  </a:lnTo>
                  <a:lnTo>
                    <a:pt x="16016" y="5102"/>
                  </a:lnTo>
                  <a:close/>
                </a:path>
                <a:path w="24765" h="57785">
                  <a:moveTo>
                    <a:pt x="20497" y="26509"/>
                  </a:moveTo>
                  <a:lnTo>
                    <a:pt x="15450" y="33564"/>
                  </a:lnTo>
                  <a:lnTo>
                    <a:pt x="10736" y="35297"/>
                  </a:lnTo>
                  <a:lnTo>
                    <a:pt x="22035" y="35297"/>
                  </a:lnTo>
                  <a:lnTo>
                    <a:pt x="20960" y="29155"/>
                  </a:lnTo>
                  <a:lnTo>
                    <a:pt x="20892" y="28764"/>
                  </a:lnTo>
                  <a:lnTo>
                    <a:pt x="20818" y="28339"/>
                  </a:lnTo>
                  <a:lnTo>
                    <a:pt x="20740" y="27895"/>
                  </a:lnTo>
                  <a:lnTo>
                    <a:pt x="20679" y="27548"/>
                  </a:lnTo>
                  <a:lnTo>
                    <a:pt x="20577" y="26961"/>
                  </a:lnTo>
                  <a:lnTo>
                    <a:pt x="20497" y="26509"/>
                  </a:lnTo>
                  <a:close/>
                </a:path>
                <a:path w="24765" h="57785">
                  <a:moveTo>
                    <a:pt x="13894" y="30437"/>
                  </a:moveTo>
                  <a:lnTo>
                    <a:pt x="6905" y="30437"/>
                  </a:lnTo>
                  <a:lnTo>
                    <a:pt x="7070" y="30827"/>
                  </a:lnTo>
                  <a:lnTo>
                    <a:pt x="7596" y="31855"/>
                  </a:lnTo>
                  <a:lnTo>
                    <a:pt x="7880" y="32347"/>
                  </a:lnTo>
                  <a:lnTo>
                    <a:pt x="9745" y="34273"/>
                  </a:lnTo>
                  <a:lnTo>
                    <a:pt x="11386" y="33564"/>
                  </a:lnTo>
                  <a:lnTo>
                    <a:pt x="11561" y="33564"/>
                  </a:lnTo>
                  <a:lnTo>
                    <a:pt x="13894" y="30437"/>
                  </a:lnTo>
                  <a:close/>
                </a:path>
                <a:path w="24765" h="57785">
                  <a:moveTo>
                    <a:pt x="14127" y="18583"/>
                  </a:moveTo>
                  <a:lnTo>
                    <a:pt x="13962" y="18583"/>
                  </a:lnTo>
                  <a:lnTo>
                    <a:pt x="8771" y="21149"/>
                  </a:lnTo>
                  <a:lnTo>
                    <a:pt x="3653" y="25624"/>
                  </a:lnTo>
                  <a:lnTo>
                    <a:pt x="2221" y="27895"/>
                  </a:lnTo>
                  <a:lnTo>
                    <a:pt x="2012" y="28339"/>
                  </a:lnTo>
                  <a:lnTo>
                    <a:pt x="3125" y="30437"/>
                  </a:lnTo>
                  <a:lnTo>
                    <a:pt x="5612" y="30975"/>
                  </a:lnTo>
                  <a:lnTo>
                    <a:pt x="6744" y="30437"/>
                  </a:lnTo>
                  <a:lnTo>
                    <a:pt x="6905" y="30437"/>
                  </a:lnTo>
                  <a:lnTo>
                    <a:pt x="4592" y="24983"/>
                  </a:lnTo>
                  <a:lnTo>
                    <a:pt x="13958" y="24983"/>
                  </a:lnTo>
                  <a:lnTo>
                    <a:pt x="15894" y="20455"/>
                  </a:lnTo>
                  <a:lnTo>
                    <a:pt x="16002" y="20204"/>
                  </a:lnTo>
                  <a:lnTo>
                    <a:pt x="16064" y="20058"/>
                  </a:lnTo>
                  <a:lnTo>
                    <a:pt x="16293" y="20058"/>
                  </a:lnTo>
                  <a:lnTo>
                    <a:pt x="14127" y="18583"/>
                  </a:lnTo>
                  <a:close/>
                </a:path>
                <a:path w="24765" h="57785">
                  <a:moveTo>
                    <a:pt x="16707" y="18754"/>
                  </a:moveTo>
                  <a:lnTo>
                    <a:pt x="16441" y="19178"/>
                  </a:lnTo>
                  <a:lnTo>
                    <a:pt x="13794" y="25366"/>
                  </a:lnTo>
                  <a:lnTo>
                    <a:pt x="11159" y="28339"/>
                  </a:lnTo>
                  <a:lnTo>
                    <a:pt x="5612" y="30975"/>
                  </a:lnTo>
                  <a:lnTo>
                    <a:pt x="7146" y="30975"/>
                  </a:lnTo>
                  <a:lnTo>
                    <a:pt x="6905" y="30437"/>
                  </a:lnTo>
                  <a:lnTo>
                    <a:pt x="13894" y="30437"/>
                  </a:lnTo>
                  <a:lnTo>
                    <a:pt x="15790" y="27895"/>
                  </a:lnTo>
                  <a:lnTo>
                    <a:pt x="17082" y="21526"/>
                  </a:lnTo>
                  <a:lnTo>
                    <a:pt x="17065" y="20455"/>
                  </a:lnTo>
                  <a:lnTo>
                    <a:pt x="16877" y="20455"/>
                  </a:lnTo>
                  <a:lnTo>
                    <a:pt x="16293" y="20058"/>
                  </a:lnTo>
                  <a:lnTo>
                    <a:pt x="16834" y="20058"/>
                  </a:lnTo>
                  <a:lnTo>
                    <a:pt x="16707" y="18754"/>
                  </a:lnTo>
                  <a:close/>
                </a:path>
                <a:path w="24765" h="57785">
                  <a:moveTo>
                    <a:pt x="13958" y="24983"/>
                  </a:moveTo>
                  <a:lnTo>
                    <a:pt x="4592" y="24983"/>
                  </a:lnTo>
                  <a:lnTo>
                    <a:pt x="6905" y="30437"/>
                  </a:lnTo>
                  <a:lnTo>
                    <a:pt x="6744" y="30437"/>
                  </a:lnTo>
                  <a:lnTo>
                    <a:pt x="11159" y="28339"/>
                  </a:lnTo>
                  <a:lnTo>
                    <a:pt x="13794" y="25366"/>
                  </a:lnTo>
                  <a:lnTo>
                    <a:pt x="13958" y="24983"/>
                  </a:lnTo>
                  <a:close/>
                </a:path>
                <a:path w="24765" h="57785">
                  <a:moveTo>
                    <a:pt x="1515" y="27895"/>
                  </a:moveTo>
                  <a:lnTo>
                    <a:pt x="1427" y="29155"/>
                  </a:lnTo>
                  <a:lnTo>
                    <a:pt x="1673" y="28764"/>
                  </a:lnTo>
                  <a:lnTo>
                    <a:pt x="1684" y="28339"/>
                  </a:lnTo>
                  <a:lnTo>
                    <a:pt x="1515" y="27895"/>
                  </a:lnTo>
                  <a:close/>
                </a:path>
                <a:path w="24765" h="57785">
                  <a:moveTo>
                    <a:pt x="1750" y="28764"/>
                  </a:moveTo>
                  <a:lnTo>
                    <a:pt x="1427" y="29155"/>
                  </a:lnTo>
                  <a:lnTo>
                    <a:pt x="1918" y="29155"/>
                  </a:lnTo>
                  <a:lnTo>
                    <a:pt x="1750" y="28764"/>
                  </a:lnTo>
                  <a:close/>
                </a:path>
                <a:path w="24765" h="57785">
                  <a:moveTo>
                    <a:pt x="1772" y="27895"/>
                  </a:moveTo>
                  <a:lnTo>
                    <a:pt x="1732" y="28764"/>
                  </a:lnTo>
                  <a:lnTo>
                    <a:pt x="1942" y="28339"/>
                  </a:lnTo>
                  <a:lnTo>
                    <a:pt x="1772" y="27895"/>
                  </a:lnTo>
                  <a:close/>
                </a:path>
                <a:path w="24765" h="57785">
                  <a:moveTo>
                    <a:pt x="2566" y="20204"/>
                  </a:moveTo>
                  <a:lnTo>
                    <a:pt x="2409" y="20455"/>
                  </a:lnTo>
                  <a:lnTo>
                    <a:pt x="1733" y="24554"/>
                  </a:lnTo>
                  <a:lnTo>
                    <a:pt x="1662" y="24983"/>
                  </a:lnTo>
                  <a:lnTo>
                    <a:pt x="1592" y="27548"/>
                  </a:lnTo>
                  <a:lnTo>
                    <a:pt x="2012" y="28339"/>
                  </a:lnTo>
                  <a:lnTo>
                    <a:pt x="2221" y="27895"/>
                  </a:lnTo>
                  <a:lnTo>
                    <a:pt x="3653" y="25624"/>
                  </a:lnTo>
                  <a:lnTo>
                    <a:pt x="4372" y="24983"/>
                  </a:lnTo>
                  <a:lnTo>
                    <a:pt x="4592" y="24983"/>
                  </a:lnTo>
                  <a:lnTo>
                    <a:pt x="2672" y="20455"/>
                  </a:lnTo>
                  <a:lnTo>
                    <a:pt x="2566" y="20204"/>
                  </a:lnTo>
                  <a:close/>
                </a:path>
                <a:path w="24765" h="57785">
                  <a:moveTo>
                    <a:pt x="1516" y="26961"/>
                  </a:moveTo>
                  <a:lnTo>
                    <a:pt x="1515" y="27895"/>
                  </a:lnTo>
                  <a:lnTo>
                    <a:pt x="1586" y="27548"/>
                  </a:lnTo>
                  <a:lnTo>
                    <a:pt x="1319" y="26961"/>
                  </a:lnTo>
                  <a:lnTo>
                    <a:pt x="1516" y="26961"/>
                  </a:lnTo>
                  <a:close/>
                </a:path>
                <a:path w="24765" h="57785">
                  <a:moveTo>
                    <a:pt x="1581" y="26961"/>
                  </a:moveTo>
                  <a:lnTo>
                    <a:pt x="1469" y="27548"/>
                  </a:lnTo>
                  <a:lnTo>
                    <a:pt x="1669" y="27895"/>
                  </a:lnTo>
                  <a:lnTo>
                    <a:pt x="1624" y="27548"/>
                  </a:lnTo>
                  <a:lnTo>
                    <a:pt x="1338" y="26961"/>
                  </a:lnTo>
                  <a:lnTo>
                    <a:pt x="1581" y="26961"/>
                  </a:lnTo>
                  <a:close/>
                </a:path>
                <a:path w="24765" h="57785">
                  <a:moveTo>
                    <a:pt x="1078" y="26147"/>
                  </a:moveTo>
                  <a:lnTo>
                    <a:pt x="1133" y="26961"/>
                  </a:lnTo>
                  <a:lnTo>
                    <a:pt x="1469" y="27548"/>
                  </a:lnTo>
                  <a:lnTo>
                    <a:pt x="1281" y="26961"/>
                  </a:lnTo>
                  <a:lnTo>
                    <a:pt x="1253" y="26509"/>
                  </a:lnTo>
                  <a:lnTo>
                    <a:pt x="1078" y="26147"/>
                  </a:lnTo>
                  <a:close/>
                </a:path>
                <a:path w="24765" h="57785">
                  <a:moveTo>
                    <a:pt x="2409" y="20455"/>
                  </a:moveTo>
                  <a:lnTo>
                    <a:pt x="2197" y="20899"/>
                  </a:lnTo>
                  <a:lnTo>
                    <a:pt x="1268" y="23445"/>
                  </a:lnTo>
                  <a:lnTo>
                    <a:pt x="957" y="24554"/>
                  </a:lnTo>
                  <a:lnTo>
                    <a:pt x="1031" y="24983"/>
                  </a:lnTo>
                  <a:lnTo>
                    <a:pt x="1131" y="25366"/>
                  </a:lnTo>
                  <a:lnTo>
                    <a:pt x="1218" y="26147"/>
                  </a:lnTo>
                  <a:lnTo>
                    <a:pt x="1338" y="26961"/>
                  </a:lnTo>
                  <a:lnTo>
                    <a:pt x="1611" y="27548"/>
                  </a:lnTo>
                  <a:lnTo>
                    <a:pt x="1733" y="24554"/>
                  </a:lnTo>
                  <a:lnTo>
                    <a:pt x="2232" y="21526"/>
                  </a:lnTo>
                  <a:lnTo>
                    <a:pt x="2336" y="20899"/>
                  </a:lnTo>
                  <a:lnTo>
                    <a:pt x="2409" y="20455"/>
                  </a:lnTo>
                  <a:close/>
                </a:path>
                <a:path w="24765" h="57785">
                  <a:moveTo>
                    <a:pt x="924" y="21149"/>
                  </a:moveTo>
                  <a:lnTo>
                    <a:pt x="772" y="21526"/>
                  </a:lnTo>
                  <a:lnTo>
                    <a:pt x="33" y="24554"/>
                  </a:lnTo>
                  <a:lnTo>
                    <a:pt x="0" y="24983"/>
                  </a:lnTo>
                  <a:lnTo>
                    <a:pt x="1133" y="26961"/>
                  </a:lnTo>
                  <a:lnTo>
                    <a:pt x="1020" y="25940"/>
                  </a:lnTo>
                  <a:lnTo>
                    <a:pt x="924" y="21149"/>
                  </a:lnTo>
                  <a:close/>
                </a:path>
                <a:path w="24765" h="57785">
                  <a:moveTo>
                    <a:pt x="1015" y="24983"/>
                  </a:moveTo>
                  <a:lnTo>
                    <a:pt x="1078" y="26147"/>
                  </a:lnTo>
                  <a:lnTo>
                    <a:pt x="1168" y="26509"/>
                  </a:lnTo>
                  <a:lnTo>
                    <a:pt x="1107" y="25366"/>
                  </a:lnTo>
                  <a:lnTo>
                    <a:pt x="1015" y="24983"/>
                  </a:lnTo>
                  <a:close/>
                </a:path>
                <a:path w="24765" h="57785">
                  <a:moveTo>
                    <a:pt x="18841" y="11763"/>
                  </a:moveTo>
                  <a:lnTo>
                    <a:pt x="16366" y="11763"/>
                  </a:lnTo>
                  <a:lnTo>
                    <a:pt x="17348" y="12737"/>
                  </a:lnTo>
                  <a:lnTo>
                    <a:pt x="17548" y="13967"/>
                  </a:lnTo>
                  <a:lnTo>
                    <a:pt x="17584" y="14192"/>
                  </a:lnTo>
                  <a:lnTo>
                    <a:pt x="17697" y="14886"/>
                  </a:lnTo>
                  <a:lnTo>
                    <a:pt x="18668" y="18583"/>
                  </a:lnTo>
                  <a:lnTo>
                    <a:pt x="20107" y="24554"/>
                  </a:lnTo>
                  <a:lnTo>
                    <a:pt x="20210" y="24983"/>
                  </a:lnTo>
                  <a:lnTo>
                    <a:pt x="20297" y="25366"/>
                  </a:lnTo>
                  <a:lnTo>
                    <a:pt x="20398" y="25940"/>
                  </a:lnTo>
                  <a:lnTo>
                    <a:pt x="20497" y="26509"/>
                  </a:lnTo>
                  <a:lnTo>
                    <a:pt x="21896" y="24554"/>
                  </a:lnTo>
                  <a:lnTo>
                    <a:pt x="22065" y="24554"/>
                  </a:lnTo>
                  <a:lnTo>
                    <a:pt x="22417" y="21526"/>
                  </a:lnTo>
                  <a:lnTo>
                    <a:pt x="22542" y="20455"/>
                  </a:lnTo>
                  <a:lnTo>
                    <a:pt x="22617" y="19806"/>
                  </a:lnTo>
                  <a:lnTo>
                    <a:pt x="22740" y="18754"/>
                  </a:lnTo>
                  <a:lnTo>
                    <a:pt x="22760" y="18583"/>
                  </a:lnTo>
                  <a:lnTo>
                    <a:pt x="22207" y="17905"/>
                  </a:lnTo>
                  <a:lnTo>
                    <a:pt x="20793" y="16482"/>
                  </a:lnTo>
                  <a:lnTo>
                    <a:pt x="20411" y="16121"/>
                  </a:lnTo>
                  <a:lnTo>
                    <a:pt x="20281" y="15967"/>
                  </a:lnTo>
                  <a:lnTo>
                    <a:pt x="20729" y="15967"/>
                  </a:lnTo>
                  <a:lnTo>
                    <a:pt x="19330" y="13090"/>
                  </a:lnTo>
                  <a:lnTo>
                    <a:pt x="18933" y="12014"/>
                  </a:lnTo>
                  <a:lnTo>
                    <a:pt x="18841" y="11763"/>
                  </a:lnTo>
                  <a:close/>
                </a:path>
                <a:path w="24765" h="57785">
                  <a:moveTo>
                    <a:pt x="14460" y="11763"/>
                  </a:moveTo>
                  <a:lnTo>
                    <a:pt x="13328" y="11763"/>
                  </a:lnTo>
                  <a:lnTo>
                    <a:pt x="10250" y="12014"/>
                  </a:lnTo>
                  <a:lnTo>
                    <a:pt x="3265" y="18754"/>
                  </a:lnTo>
                  <a:lnTo>
                    <a:pt x="2769" y="19330"/>
                  </a:lnTo>
                  <a:lnTo>
                    <a:pt x="2672" y="20455"/>
                  </a:lnTo>
                  <a:lnTo>
                    <a:pt x="4592" y="24983"/>
                  </a:lnTo>
                  <a:lnTo>
                    <a:pt x="4372" y="24983"/>
                  </a:lnTo>
                  <a:lnTo>
                    <a:pt x="8771" y="21149"/>
                  </a:lnTo>
                  <a:lnTo>
                    <a:pt x="13962" y="18583"/>
                  </a:lnTo>
                  <a:lnTo>
                    <a:pt x="16695" y="18583"/>
                  </a:lnTo>
                  <a:lnTo>
                    <a:pt x="16572" y="16899"/>
                  </a:lnTo>
                  <a:lnTo>
                    <a:pt x="16490" y="15967"/>
                  </a:lnTo>
                  <a:lnTo>
                    <a:pt x="16396" y="15390"/>
                  </a:lnTo>
                  <a:lnTo>
                    <a:pt x="16190" y="15074"/>
                  </a:lnTo>
                  <a:lnTo>
                    <a:pt x="14460" y="11763"/>
                  </a:lnTo>
                  <a:close/>
                </a:path>
                <a:path w="24765" h="57785">
                  <a:moveTo>
                    <a:pt x="5185" y="14681"/>
                  </a:moveTo>
                  <a:lnTo>
                    <a:pt x="4877" y="14886"/>
                  </a:lnTo>
                  <a:lnTo>
                    <a:pt x="1448" y="18754"/>
                  </a:lnTo>
                  <a:lnTo>
                    <a:pt x="1345" y="19178"/>
                  </a:lnTo>
                  <a:lnTo>
                    <a:pt x="1308" y="19330"/>
                  </a:lnTo>
                  <a:lnTo>
                    <a:pt x="1191" y="19806"/>
                  </a:lnTo>
                  <a:lnTo>
                    <a:pt x="1130" y="20058"/>
                  </a:lnTo>
                  <a:lnTo>
                    <a:pt x="1033" y="20455"/>
                  </a:lnTo>
                  <a:lnTo>
                    <a:pt x="925" y="20899"/>
                  </a:lnTo>
                  <a:lnTo>
                    <a:pt x="834" y="23445"/>
                  </a:lnTo>
                  <a:lnTo>
                    <a:pt x="991" y="24554"/>
                  </a:lnTo>
                  <a:lnTo>
                    <a:pt x="863" y="24554"/>
                  </a:lnTo>
                  <a:lnTo>
                    <a:pt x="2359" y="20455"/>
                  </a:lnTo>
                  <a:lnTo>
                    <a:pt x="2397" y="19806"/>
                  </a:lnTo>
                  <a:lnTo>
                    <a:pt x="1951" y="18754"/>
                  </a:lnTo>
                  <a:lnTo>
                    <a:pt x="1878" y="18583"/>
                  </a:lnTo>
                  <a:lnTo>
                    <a:pt x="3210" y="18583"/>
                  </a:lnTo>
                  <a:lnTo>
                    <a:pt x="4985" y="15074"/>
                  </a:lnTo>
                  <a:lnTo>
                    <a:pt x="5081" y="14886"/>
                  </a:lnTo>
                  <a:lnTo>
                    <a:pt x="5185" y="14681"/>
                  </a:lnTo>
                  <a:close/>
                </a:path>
                <a:path w="24765" h="57785">
                  <a:moveTo>
                    <a:pt x="967" y="17749"/>
                  </a:moveTo>
                  <a:lnTo>
                    <a:pt x="931" y="20455"/>
                  </a:lnTo>
                  <a:lnTo>
                    <a:pt x="1094" y="20204"/>
                  </a:lnTo>
                  <a:lnTo>
                    <a:pt x="1191" y="19806"/>
                  </a:lnTo>
                  <a:lnTo>
                    <a:pt x="1308" y="19330"/>
                  </a:lnTo>
                  <a:lnTo>
                    <a:pt x="1345" y="19178"/>
                  </a:lnTo>
                  <a:lnTo>
                    <a:pt x="1448" y="18754"/>
                  </a:lnTo>
                  <a:lnTo>
                    <a:pt x="1600" y="18583"/>
                  </a:lnTo>
                  <a:lnTo>
                    <a:pt x="1796" y="18583"/>
                  </a:lnTo>
                  <a:lnTo>
                    <a:pt x="967" y="17749"/>
                  </a:lnTo>
                  <a:close/>
                </a:path>
                <a:path w="24765" h="57785">
                  <a:moveTo>
                    <a:pt x="16834" y="20058"/>
                  </a:moveTo>
                  <a:lnTo>
                    <a:pt x="16293" y="20058"/>
                  </a:lnTo>
                  <a:lnTo>
                    <a:pt x="16877" y="20455"/>
                  </a:lnTo>
                  <a:lnTo>
                    <a:pt x="16834" y="20058"/>
                  </a:lnTo>
                  <a:close/>
                </a:path>
                <a:path w="24765" h="57785">
                  <a:moveTo>
                    <a:pt x="1965" y="18754"/>
                  </a:moveTo>
                  <a:lnTo>
                    <a:pt x="2397" y="19806"/>
                  </a:lnTo>
                  <a:lnTo>
                    <a:pt x="2504" y="20058"/>
                  </a:lnTo>
                  <a:lnTo>
                    <a:pt x="2591" y="19806"/>
                  </a:lnTo>
                  <a:lnTo>
                    <a:pt x="2832" y="19330"/>
                  </a:lnTo>
                  <a:lnTo>
                    <a:pt x="2538" y="19330"/>
                  </a:lnTo>
                  <a:lnTo>
                    <a:pt x="1965" y="18754"/>
                  </a:lnTo>
                  <a:close/>
                </a:path>
                <a:path w="24765" h="57785">
                  <a:moveTo>
                    <a:pt x="16695" y="18583"/>
                  </a:moveTo>
                  <a:lnTo>
                    <a:pt x="14127" y="18583"/>
                  </a:lnTo>
                  <a:lnTo>
                    <a:pt x="16293" y="20058"/>
                  </a:lnTo>
                  <a:lnTo>
                    <a:pt x="16172" y="19806"/>
                  </a:lnTo>
                  <a:lnTo>
                    <a:pt x="16622" y="18754"/>
                  </a:lnTo>
                  <a:lnTo>
                    <a:pt x="16695" y="18583"/>
                  </a:lnTo>
                  <a:close/>
                </a:path>
                <a:path w="24765" h="57785">
                  <a:moveTo>
                    <a:pt x="3210" y="18583"/>
                  </a:moveTo>
                  <a:lnTo>
                    <a:pt x="1985" y="18583"/>
                  </a:lnTo>
                  <a:lnTo>
                    <a:pt x="2425" y="19178"/>
                  </a:lnTo>
                  <a:lnTo>
                    <a:pt x="2538" y="19330"/>
                  </a:lnTo>
                  <a:lnTo>
                    <a:pt x="2769" y="19330"/>
                  </a:lnTo>
                  <a:lnTo>
                    <a:pt x="2825" y="19178"/>
                  </a:lnTo>
                  <a:lnTo>
                    <a:pt x="3123" y="18754"/>
                  </a:lnTo>
                  <a:lnTo>
                    <a:pt x="3210" y="18583"/>
                  </a:lnTo>
                  <a:close/>
                </a:path>
                <a:path w="24765" h="57785">
                  <a:moveTo>
                    <a:pt x="1591" y="17905"/>
                  </a:moveTo>
                  <a:lnTo>
                    <a:pt x="1796" y="18583"/>
                  </a:lnTo>
                  <a:lnTo>
                    <a:pt x="2387" y="19178"/>
                  </a:lnTo>
                  <a:lnTo>
                    <a:pt x="2111" y="18754"/>
                  </a:lnTo>
                  <a:lnTo>
                    <a:pt x="1985" y="18583"/>
                  </a:lnTo>
                  <a:lnTo>
                    <a:pt x="1591" y="17905"/>
                  </a:lnTo>
                  <a:close/>
                </a:path>
                <a:path w="24765" h="57785">
                  <a:moveTo>
                    <a:pt x="9978" y="10880"/>
                  </a:moveTo>
                  <a:lnTo>
                    <a:pt x="5468" y="14406"/>
                  </a:lnTo>
                  <a:lnTo>
                    <a:pt x="5254" y="14544"/>
                  </a:lnTo>
                  <a:lnTo>
                    <a:pt x="2909" y="19178"/>
                  </a:lnTo>
                  <a:lnTo>
                    <a:pt x="3265" y="18754"/>
                  </a:lnTo>
                  <a:lnTo>
                    <a:pt x="10250" y="12014"/>
                  </a:lnTo>
                  <a:lnTo>
                    <a:pt x="13328" y="11763"/>
                  </a:lnTo>
                  <a:lnTo>
                    <a:pt x="14968" y="11763"/>
                  </a:lnTo>
                  <a:lnTo>
                    <a:pt x="14616" y="11117"/>
                  </a:lnTo>
                  <a:lnTo>
                    <a:pt x="15827" y="11117"/>
                  </a:lnTo>
                  <a:lnTo>
                    <a:pt x="9978" y="10880"/>
                  </a:lnTo>
                  <a:close/>
                </a:path>
                <a:path w="24765" h="57785">
                  <a:moveTo>
                    <a:pt x="10959" y="1746"/>
                  </a:moveTo>
                  <a:lnTo>
                    <a:pt x="6211" y="4197"/>
                  </a:lnTo>
                  <a:lnTo>
                    <a:pt x="2196" y="9138"/>
                  </a:lnTo>
                  <a:lnTo>
                    <a:pt x="1073" y="13967"/>
                  </a:lnTo>
                  <a:lnTo>
                    <a:pt x="967" y="17749"/>
                  </a:lnTo>
                  <a:lnTo>
                    <a:pt x="1796" y="18583"/>
                  </a:lnTo>
                  <a:lnTo>
                    <a:pt x="1591" y="17905"/>
                  </a:lnTo>
                  <a:lnTo>
                    <a:pt x="2200" y="17905"/>
                  </a:lnTo>
                  <a:lnTo>
                    <a:pt x="4877" y="14886"/>
                  </a:lnTo>
                  <a:lnTo>
                    <a:pt x="5117" y="14681"/>
                  </a:lnTo>
                  <a:lnTo>
                    <a:pt x="5180" y="14544"/>
                  </a:lnTo>
                  <a:lnTo>
                    <a:pt x="8962" y="10278"/>
                  </a:lnTo>
                  <a:lnTo>
                    <a:pt x="8728" y="10278"/>
                  </a:lnTo>
                  <a:lnTo>
                    <a:pt x="13645" y="9447"/>
                  </a:lnTo>
                  <a:lnTo>
                    <a:pt x="15706" y="9447"/>
                  </a:lnTo>
                  <a:lnTo>
                    <a:pt x="15867" y="9138"/>
                  </a:lnTo>
                  <a:lnTo>
                    <a:pt x="15923" y="4881"/>
                  </a:lnTo>
                  <a:lnTo>
                    <a:pt x="15633" y="4197"/>
                  </a:lnTo>
                  <a:lnTo>
                    <a:pt x="15561" y="4027"/>
                  </a:lnTo>
                  <a:lnTo>
                    <a:pt x="15027" y="3058"/>
                  </a:lnTo>
                  <a:lnTo>
                    <a:pt x="13373" y="2507"/>
                  </a:lnTo>
                  <a:lnTo>
                    <a:pt x="10959" y="1746"/>
                  </a:lnTo>
                  <a:close/>
                </a:path>
                <a:path w="24765" h="57785">
                  <a:moveTo>
                    <a:pt x="2200" y="17905"/>
                  </a:moveTo>
                  <a:lnTo>
                    <a:pt x="1591" y="17905"/>
                  </a:lnTo>
                  <a:lnTo>
                    <a:pt x="1878" y="18583"/>
                  </a:lnTo>
                  <a:lnTo>
                    <a:pt x="1600" y="18583"/>
                  </a:lnTo>
                  <a:lnTo>
                    <a:pt x="2200" y="17905"/>
                  </a:lnTo>
                  <a:close/>
                </a:path>
                <a:path w="24765" h="57785">
                  <a:moveTo>
                    <a:pt x="16476" y="15620"/>
                  </a:moveTo>
                  <a:lnTo>
                    <a:pt x="16572" y="16899"/>
                  </a:lnTo>
                  <a:lnTo>
                    <a:pt x="16695" y="18583"/>
                  </a:lnTo>
                  <a:lnTo>
                    <a:pt x="16657" y="15967"/>
                  </a:lnTo>
                  <a:lnTo>
                    <a:pt x="16476" y="15620"/>
                  </a:lnTo>
                  <a:close/>
                </a:path>
                <a:path w="24765" h="57785">
                  <a:moveTo>
                    <a:pt x="2196" y="9138"/>
                  </a:moveTo>
                  <a:lnTo>
                    <a:pt x="481" y="13090"/>
                  </a:lnTo>
                  <a:lnTo>
                    <a:pt x="379" y="13967"/>
                  </a:lnTo>
                  <a:lnTo>
                    <a:pt x="328" y="14406"/>
                  </a:lnTo>
                  <a:lnTo>
                    <a:pt x="213" y="15390"/>
                  </a:lnTo>
                  <a:lnTo>
                    <a:pt x="122" y="16899"/>
                  </a:lnTo>
                  <a:lnTo>
                    <a:pt x="967" y="17749"/>
                  </a:lnTo>
                  <a:lnTo>
                    <a:pt x="1073" y="13967"/>
                  </a:lnTo>
                  <a:lnTo>
                    <a:pt x="2125" y="9447"/>
                  </a:lnTo>
                  <a:lnTo>
                    <a:pt x="2196" y="9138"/>
                  </a:lnTo>
                  <a:close/>
                </a:path>
                <a:path w="24765" h="57785">
                  <a:moveTo>
                    <a:pt x="20729" y="15967"/>
                  </a:moveTo>
                  <a:lnTo>
                    <a:pt x="20281" y="15967"/>
                  </a:lnTo>
                  <a:lnTo>
                    <a:pt x="20434" y="16121"/>
                  </a:lnTo>
                  <a:lnTo>
                    <a:pt x="20715" y="16482"/>
                  </a:lnTo>
                  <a:lnTo>
                    <a:pt x="21273" y="16899"/>
                  </a:lnTo>
                  <a:lnTo>
                    <a:pt x="20979" y="16482"/>
                  </a:lnTo>
                  <a:lnTo>
                    <a:pt x="20803" y="16121"/>
                  </a:lnTo>
                  <a:lnTo>
                    <a:pt x="20729" y="15967"/>
                  </a:lnTo>
                  <a:close/>
                </a:path>
                <a:path w="24765" h="57785">
                  <a:moveTo>
                    <a:pt x="16360" y="13967"/>
                  </a:moveTo>
                  <a:lnTo>
                    <a:pt x="16476" y="15620"/>
                  </a:lnTo>
                  <a:lnTo>
                    <a:pt x="16657" y="15967"/>
                  </a:lnTo>
                  <a:lnTo>
                    <a:pt x="16783" y="16482"/>
                  </a:lnTo>
                  <a:lnTo>
                    <a:pt x="16706" y="14544"/>
                  </a:lnTo>
                  <a:lnTo>
                    <a:pt x="16360" y="13967"/>
                  </a:lnTo>
                  <a:close/>
                </a:path>
                <a:path w="24765" h="57785">
                  <a:moveTo>
                    <a:pt x="14968" y="11763"/>
                  </a:moveTo>
                  <a:lnTo>
                    <a:pt x="14460" y="11763"/>
                  </a:lnTo>
                  <a:lnTo>
                    <a:pt x="16355" y="15390"/>
                  </a:lnTo>
                  <a:lnTo>
                    <a:pt x="16280" y="14406"/>
                  </a:lnTo>
                  <a:lnTo>
                    <a:pt x="16176" y="14192"/>
                  </a:lnTo>
                  <a:lnTo>
                    <a:pt x="15756" y="13090"/>
                  </a:lnTo>
                  <a:lnTo>
                    <a:pt x="15497" y="12737"/>
                  </a:lnTo>
                  <a:lnTo>
                    <a:pt x="14968" y="11763"/>
                  </a:lnTo>
                  <a:close/>
                </a:path>
                <a:path w="24765" h="57785">
                  <a:moveTo>
                    <a:pt x="13645" y="9447"/>
                  </a:moveTo>
                  <a:lnTo>
                    <a:pt x="8728" y="10278"/>
                  </a:lnTo>
                  <a:lnTo>
                    <a:pt x="8962" y="10278"/>
                  </a:lnTo>
                  <a:lnTo>
                    <a:pt x="5492" y="14192"/>
                  </a:lnTo>
                  <a:lnTo>
                    <a:pt x="5323" y="14406"/>
                  </a:lnTo>
                  <a:lnTo>
                    <a:pt x="5254" y="14544"/>
                  </a:lnTo>
                  <a:lnTo>
                    <a:pt x="5468" y="14406"/>
                  </a:lnTo>
                  <a:lnTo>
                    <a:pt x="9978" y="10880"/>
                  </a:lnTo>
                  <a:lnTo>
                    <a:pt x="14480" y="10880"/>
                  </a:lnTo>
                  <a:lnTo>
                    <a:pt x="13645" y="9447"/>
                  </a:lnTo>
                  <a:close/>
                </a:path>
                <a:path w="24765" h="57785">
                  <a:moveTo>
                    <a:pt x="15621" y="12737"/>
                  </a:moveTo>
                  <a:lnTo>
                    <a:pt x="15689" y="13090"/>
                  </a:lnTo>
                  <a:lnTo>
                    <a:pt x="16090" y="13967"/>
                  </a:lnTo>
                  <a:lnTo>
                    <a:pt x="16176" y="14192"/>
                  </a:lnTo>
                  <a:lnTo>
                    <a:pt x="16279" y="13967"/>
                  </a:lnTo>
                  <a:lnTo>
                    <a:pt x="15689" y="13090"/>
                  </a:lnTo>
                  <a:lnTo>
                    <a:pt x="15833" y="13090"/>
                  </a:lnTo>
                  <a:lnTo>
                    <a:pt x="15621" y="12737"/>
                  </a:lnTo>
                  <a:close/>
                </a:path>
                <a:path w="24765" h="57785">
                  <a:moveTo>
                    <a:pt x="15981" y="7523"/>
                  </a:moveTo>
                  <a:lnTo>
                    <a:pt x="15886" y="8878"/>
                  </a:lnTo>
                  <a:lnTo>
                    <a:pt x="15813" y="9138"/>
                  </a:lnTo>
                  <a:lnTo>
                    <a:pt x="15715" y="9447"/>
                  </a:lnTo>
                  <a:lnTo>
                    <a:pt x="13645" y="9447"/>
                  </a:lnTo>
                  <a:lnTo>
                    <a:pt x="14616" y="11117"/>
                  </a:lnTo>
                  <a:lnTo>
                    <a:pt x="15104" y="12014"/>
                  </a:lnTo>
                  <a:lnTo>
                    <a:pt x="15621" y="12737"/>
                  </a:lnTo>
                  <a:lnTo>
                    <a:pt x="16360" y="13967"/>
                  </a:lnTo>
                  <a:lnTo>
                    <a:pt x="16262" y="12737"/>
                  </a:lnTo>
                  <a:lnTo>
                    <a:pt x="16187" y="11763"/>
                  </a:lnTo>
                  <a:lnTo>
                    <a:pt x="16366" y="11763"/>
                  </a:lnTo>
                  <a:lnTo>
                    <a:pt x="15695" y="11117"/>
                  </a:lnTo>
                  <a:lnTo>
                    <a:pt x="16152" y="11117"/>
                  </a:lnTo>
                  <a:lnTo>
                    <a:pt x="16035" y="8878"/>
                  </a:lnTo>
                  <a:lnTo>
                    <a:pt x="15981" y="7523"/>
                  </a:lnTo>
                  <a:close/>
                </a:path>
                <a:path w="24765" h="57785">
                  <a:moveTo>
                    <a:pt x="16152" y="11117"/>
                  </a:moveTo>
                  <a:lnTo>
                    <a:pt x="15695" y="11117"/>
                  </a:lnTo>
                  <a:lnTo>
                    <a:pt x="16366" y="11763"/>
                  </a:lnTo>
                  <a:lnTo>
                    <a:pt x="16181" y="11763"/>
                  </a:lnTo>
                  <a:lnTo>
                    <a:pt x="16152" y="11117"/>
                  </a:lnTo>
                  <a:close/>
                </a:path>
                <a:path w="24765" h="57785">
                  <a:moveTo>
                    <a:pt x="14480" y="10880"/>
                  </a:moveTo>
                  <a:lnTo>
                    <a:pt x="9978" y="10880"/>
                  </a:lnTo>
                  <a:lnTo>
                    <a:pt x="15827" y="11117"/>
                  </a:lnTo>
                  <a:lnTo>
                    <a:pt x="14618" y="11117"/>
                  </a:lnTo>
                  <a:lnTo>
                    <a:pt x="14480" y="10880"/>
                  </a:lnTo>
                  <a:close/>
                </a:path>
                <a:path w="24765" h="57785">
                  <a:moveTo>
                    <a:pt x="12083" y="0"/>
                  </a:moveTo>
                  <a:lnTo>
                    <a:pt x="7359" y="1746"/>
                  </a:lnTo>
                  <a:lnTo>
                    <a:pt x="2257" y="8878"/>
                  </a:lnTo>
                  <a:lnTo>
                    <a:pt x="2196" y="9138"/>
                  </a:lnTo>
                  <a:lnTo>
                    <a:pt x="6211" y="4197"/>
                  </a:lnTo>
                  <a:lnTo>
                    <a:pt x="10959" y="1746"/>
                  </a:lnTo>
                  <a:lnTo>
                    <a:pt x="13773" y="1746"/>
                  </a:lnTo>
                  <a:lnTo>
                    <a:pt x="12083" y="0"/>
                  </a:lnTo>
                  <a:close/>
                </a:path>
                <a:path w="24765" h="57785">
                  <a:moveTo>
                    <a:pt x="15121" y="3058"/>
                  </a:moveTo>
                  <a:lnTo>
                    <a:pt x="15238" y="3439"/>
                  </a:lnTo>
                  <a:lnTo>
                    <a:pt x="15561" y="4027"/>
                  </a:lnTo>
                  <a:lnTo>
                    <a:pt x="15923" y="4881"/>
                  </a:lnTo>
                  <a:lnTo>
                    <a:pt x="15775" y="4197"/>
                  </a:lnTo>
                  <a:lnTo>
                    <a:pt x="15500" y="3439"/>
                  </a:lnTo>
                  <a:lnTo>
                    <a:pt x="15121" y="3058"/>
                  </a:lnTo>
                  <a:close/>
                </a:path>
                <a:path w="24765" h="57785">
                  <a:moveTo>
                    <a:pt x="13773" y="1746"/>
                  </a:moveTo>
                  <a:lnTo>
                    <a:pt x="10959" y="1746"/>
                  </a:lnTo>
                  <a:lnTo>
                    <a:pt x="15121" y="3058"/>
                  </a:lnTo>
                  <a:lnTo>
                    <a:pt x="14574" y="2507"/>
                  </a:lnTo>
                  <a:lnTo>
                    <a:pt x="13773" y="1746"/>
                  </a:lnTo>
                  <a:close/>
                </a:path>
              </a:pathLst>
            </a:custGeom>
            <a:solidFill>
              <a:srgbClr val="FF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402485" y="6510812"/>
              <a:ext cx="22860" cy="38735"/>
            </a:xfrm>
            <a:custGeom>
              <a:avLst/>
              <a:gdLst/>
              <a:ahLst/>
              <a:cxnLst/>
              <a:rect l="l" t="t" r="r" b="b"/>
              <a:pathLst>
                <a:path w="22859" h="38734">
                  <a:moveTo>
                    <a:pt x="11090" y="0"/>
                  </a:moveTo>
                  <a:lnTo>
                    <a:pt x="6880" y="1952"/>
                  </a:lnTo>
                  <a:lnTo>
                    <a:pt x="1308" y="10507"/>
                  </a:lnTo>
                  <a:lnTo>
                    <a:pt x="969" y="15538"/>
                  </a:lnTo>
                  <a:lnTo>
                    <a:pt x="3331" y="17551"/>
                  </a:lnTo>
                  <a:lnTo>
                    <a:pt x="3044" y="17320"/>
                  </a:lnTo>
                  <a:lnTo>
                    <a:pt x="4622" y="19976"/>
                  </a:lnTo>
                  <a:lnTo>
                    <a:pt x="5485" y="21615"/>
                  </a:lnTo>
                  <a:lnTo>
                    <a:pt x="5412" y="21481"/>
                  </a:lnTo>
                  <a:lnTo>
                    <a:pt x="5612" y="21864"/>
                  </a:lnTo>
                  <a:lnTo>
                    <a:pt x="5071" y="21711"/>
                  </a:lnTo>
                  <a:lnTo>
                    <a:pt x="4585" y="22555"/>
                  </a:lnTo>
                  <a:lnTo>
                    <a:pt x="3078" y="23724"/>
                  </a:lnTo>
                  <a:lnTo>
                    <a:pt x="963" y="27637"/>
                  </a:lnTo>
                  <a:lnTo>
                    <a:pt x="0" y="34947"/>
                  </a:lnTo>
                  <a:lnTo>
                    <a:pt x="1233" y="37708"/>
                  </a:lnTo>
                  <a:lnTo>
                    <a:pt x="4287" y="38543"/>
                  </a:lnTo>
                  <a:lnTo>
                    <a:pt x="11609" y="36999"/>
                  </a:lnTo>
                  <a:lnTo>
                    <a:pt x="17577" y="32502"/>
                  </a:lnTo>
                  <a:lnTo>
                    <a:pt x="21543" y="26063"/>
                  </a:lnTo>
                  <a:lnTo>
                    <a:pt x="22860" y="18692"/>
                  </a:lnTo>
                  <a:lnTo>
                    <a:pt x="22604" y="12521"/>
                  </a:lnTo>
                  <a:lnTo>
                    <a:pt x="18563" y="7420"/>
                  </a:lnTo>
                  <a:lnTo>
                    <a:pt x="13770" y="1998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rgbClr val="FF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3C81E97-8FC9-34D5-516F-46C9748191B4}"/>
              </a:ext>
            </a:extLst>
          </p:cNvPr>
          <p:cNvSpPr txBox="1"/>
          <p:nvPr/>
        </p:nvSpPr>
        <p:spPr>
          <a:xfrm>
            <a:off x="7382318" y="6163707"/>
            <a:ext cx="5031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2465" indent="-163195" algn="l">
              <a:lnSpc>
                <a:spcPct val="100000"/>
              </a:lnSpc>
              <a:spcBef>
                <a:spcPts val="105"/>
              </a:spcBef>
              <a:buSzPct val="90476"/>
              <a:buAutoNum type="arabicParenBoth"/>
              <a:tabLst>
                <a:tab pos="672465" algn="l"/>
              </a:tabLst>
            </a:pPr>
            <a:r>
              <a:rPr lang="vi-VN" sz="1000" dirty="0">
                <a:latin typeface="Arial MT"/>
                <a:cs typeface="Arial MT"/>
              </a:rPr>
              <a:t>:</a:t>
            </a:r>
            <a:r>
              <a:rPr lang="vi-VN" sz="1000" spc="-15" dirty="0">
                <a:latin typeface="Arial MT"/>
                <a:cs typeface="Arial MT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Hướng</a:t>
            </a:r>
            <a:r>
              <a:rPr lang="vi-VN" sz="1000" spc="-15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dẫn</a:t>
            </a:r>
            <a:r>
              <a:rPr lang="vi-VN" sz="1000" spc="10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chẩn</a:t>
            </a:r>
            <a:r>
              <a:rPr lang="vi-VN" sz="1000" spc="5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đoán</a:t>
            </a:r>
            <a:r>
              <a:rPr lang="vi-VN" sz="1000" spc="-5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và</a:t>
            </a:r>
            <a:r>
              <a:rPr lang="vi-VN" sz="1000" spc="25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điều</a:t>
            </a:r>
            <a:r>
              <a:rPr lang="vi-VN" sz="1000" spc="10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trị</a:t>
            </a:r>
            <a:r>
              <a:rPr lang="vi-VN" sz="1000" spc="10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ĐTĐ</a:t>
            </a:r>
            <a:r>
              <a:rPr lang="vi-VN" sz="1000" spc="-10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type</a:t>
            </a:r>
            <a:r>
              <a:rPr lang="vi-VN" sz="1000" spc="10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2</a:t>
            </a:r>
            <a:r>
              <a:rPr lang="vi-VN" sz="1000" spc="25" dirty="0">
                <a:latin typeface="Microsoft Sans Serif"/>
                <a:cs typeface="Microsoft Sans Serif"/>
              </a:rPr>
              <a:t> </a:t>
            </a:r>
            <a:r>
              <a:rPr lang="vi-VN" sz="1000" spc="270" dirty="0">
                <a:latin typeface="Microsoft Sans Serif"/>
                <a:cs typeface="Microsoft Sans Serif"/>
              </a:rPr>
              <a:t>–</a:t>
            </a:r>
            <a:r>
              <a:rPr lang="vi-VN" sz="1000" spc="5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Bộ</a:t>
            </a:r>
            <a:r>
              <a:rPr lang="vi-VN" sz="1000" spc="-5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Y</a:t>
            </a:r>
            <a:r>
              <a:rPr lang="vi-VN" sz="1000" spc="10" dirty="0">
                <a:latin typeface="Microsoft Sans Serif"/>
                <a:cs typeface="Microsoft Sans Serif"/>
              </a:rPr>
              <a:t> </a:t>
            </a:r>
            <a:r>
              <a:rPr lang="vi-VN" sz="1000" dirty="0">
                <a:latin typeface="Microsoft Sans Serif"/>
                <a:cs typeface="Microsoft Sans Serif"/>
              </a:rPr>
              <a:t>Tế </a:t>
            </a:r>
            <a:r>
              <a:rPr lang="vi-VN" sz="1000" dirty="0">
                <a:latin typeface="Arial MT"/>
                <a:cs typeface="Arial MT"/>
              </a:rPr>
              <a:t>-</a:t>
            </a:r>
            <a:r>
              <a:rPr lang="vi-VN" sz="1000" spc="-5" dirty="0">
                <a:latin typeface="Arial MT"/>
                <a:cs typeface="Arial MT"/>
              </a:rPr>
              <a:t> </a:t>
            </a:r>
            <a:r>
              <a:rPr lang="vi-VN" sz="1000" spc="-20" dirty="0">
                <a:latin typeface="Arial MT"/>
                <a:cs typeface="Arial MT"/>
              </a:rPr>
              <a:t>2017</a:t>
            </a:r>
            <a:endParaRPr lang="vi-VN" sz="1000" dirty="0">
              <a:latin typeface="Arial MT"/>
              <a:cs typeface="Arial MT"/>
            </a:endParaRPr>
          </a:p>
          <a:p>
            <a:pPr marL="175895" indent="-163195" algn="l">
              <a:lnSpc>
                <a:spcPct val="100000"/>
              </a:lnSpc>
              <a:buSzPct val="90476"/>
              <a:buAutoNum type="arabicParenBoth"/>
              <a:tabLst>
                <a:tab pos="175895" algn="l"/>
              </a:tabLst>
            </a:pPr>
            <a:r>
              <a:rPr lang="vi-VN" sz="1000" dirty="0">
                <a:latin typeface="Arial MT"/>
                <a:cs typeface="Arial MT"/>
              </a:rPr>
              <a:t>:</a:t>
            </a:r>
            <a:r>
              <a:rPr lang="vi-VN" sz="1000" spc="-30" dirty="0">
                <a:latin typeface="Arial MT"/>
                <a:cs typeface="Arial MT"/>
              </a:rPr>
              <a:t> </a:t>
            </a:r>
            <a:r>
              <a:rPr lang="vi-VN" sz="1000" dirty="0">
                <a:latin typeface="Arial MT"/>
                <a:cs typeface="Arial MT"/>
              </a:rPr>
              <a:t>Clinical</a:t>
            </a:r>
            <a:r>
              <a:rPr lang="vi-VN" sz="1000" spc="-35" dirty="0">
                <a:latin typeface="Arial MT"/>
                <a:cs typeface="Arial MT"/>
              </a:rPr>
              <a:t> </a:t>
            </a:r>
            <a:r>
              <a:rPr lang="vi-VN" sz="1000" dirty="0">
                <a:latin typeface="Arial MT"/>
                <a:cs typeface="Arial MT"/>
              </a:rPr>
              <a:t>Resource,</a:t>
            </a:r>
            <a:r>
              <a:rPr lang="vi-VN" sz="1000" spc="-50" dirty="0">
                <a:latin typeface="Arial MT"/>
                <a:cs typeface="Arial MT"/>
              </a:rPr>
              <a:t> </a:t>
            </a:r>
            <a:r>
              <a:rPr lang="vi-VN" sz="1000" dirty="0">
                <a:latin typeface="Arial MT"/>
                <a:cs typeface="Arial MT"/>
              </a:rPr>
              <a:t>Management</a:t>
            </a:r>
            <a:r>
              <a:rPr lang="vi-VN" sz="1000" spc="-35" dirty="0">
                <a:latin typeface="Arial MT"/>
                <a:cs typeface="Arial MT"/>
              </a:rPr>
              <a:t> </a:t>
            </a:r>
            <a:r>
              <a:rPr lang="vi-VN" sz="1000" dirty="0">
                <a:latin typeface="Arial MT"/>
                <a:cs typeface="Arial MT"/>
              </a:rPr>
              <a:t>of</a:t>
            </a:r>
            <a:r>
              <a:rPr lang="vi-VN" sz="1000" spc="-25" dirty="0">
                <a:latin typeface="Arial MT"/>
                <a:cs typeface="Arial MT"/>
              </a:rPr>
              <a:t> </a:t>
            </a:r>
            <a:r>
              <a:rPr lang="vi-VN" sz="1000" dirty="0">
                <a:latin typeface="Arial MT"/>
                <a:cs typeface="Arial MT"/>
              </a:rPr>
              <a:t>Vitamin</a:t>
            </a:r>
            <a:r>
              <a:rPr lang="vi-VN" sz="1000" spc="-45" dirty="0">
                <a:latin typeface="Arial MT"/>
                <a:cs typeface="Arial MT"/>
              </a:rPr>
              <a:t> </a:t>
            </a:r>
            <a:r>
              <a:rPr lang="vi-VN" sz="1000" dirty="0">
                <a:latin typeface="Arial MT"/>
                <a:cs typeface="Arial MT"/>
              </a:rPr>
              <a:t>B12</a:t>
            </a:r>
            <a:r>
              <a:rPr lang="vi-VN" sz="1000" spc="-30" dirty="0">
                <a:latin typeface="Arial MT"/>
                <a:cs typeface="Arial MT"/>
              </a:rPr>
              <a:t> </a:t>
            </a:r>
            <a:r>
              <a:rPr lang="vi-VN" sz="1000" dirty="0">
                <a:latin typeface="Arial MT"/>
                <a:cs typeface="Arial MT"/>
              </a:rPr>
              <a:t>Deficiency.</a:t>
            </a:r>
            <a:r>
              <a:rPr lang="vi-VN" sz="1000" spc="-45" dirty="0">
                <a:latin typeface="Arial MT"/>
                <a:cs typeface="Arial MT"/>
              </a:rPr>
              <a:t> </a:t>
            </a:r>
            <a:r>
              <a:rPr lang="vi-VN" sz="1000" dirty="0">
                <a:latin typeface="Arial MT"/>
                <a:cs typeface="Arial MT"/>
              </a:rPr>
              <a:t>PL</a:t>
            </a:r>
            <a:r>
              <a:rPr lang="vi-VN" sz="1000" spc="-35" dirty="0">
                <a:latin typeface="Arial MT"/>
                <a:cs typeface="Arial MT"/>
              </a:rPr>
              <a:t> </a:t>
            </a:r>
            <a:r>
              <a:rPr lang="vi-VN" sz="1000" spc="-10" dirty="0">
                <a:latin typeface="Arial MT"/>
                <a:cs typeface="Arial MT"/>
              </a:rPr>
              <a:t>05/2016</a:t>
            </a:r>
            <a:endParaRPr lang="vi-VN" sz="10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17180" y="3377184"/>
            <a:ext cx="1925320" cy="104139"/>
            <a:chOff x="7917180" y="3377184"/>
            <a:chExt cx="1925320" cy="104139"/>
          </a:xfrm>
        </p:grpSpPr>
        <p:sp>
          <p:nvSpPr>
            <p:cNvPr id="3" name="object 3"/>
            <p:cNvSpPr/>
            <p:nvPr/>
          </p:nvSpPr>
          <p:spPr>
            <a:xfrm>
              <a:off x="7917180" y="3377184"/>
              <a:ext cx="963294" cy="104139"/>
            </a:xfrm>
            <a:custGeom>
              <a:avLst/>
              <a:gdLst/>
              <a:ahLst/>
              <a:cxnLst/>
              <a:rect l="l" t="t" r="r" b="b"/>
              <a:pathLst>
                <a:path w="963295" h="104139">
                  <a:moveTo>
                    <a:pt x="963168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963168" y="103632"/>
                  </a:lnTo>
                  <a:lnTo>
                    <a:pt x="963168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80348" y="3377184"/>
              <a:ext cx="962025" cy="104139"/>
            </a:xfrm>
            <a:custGeom>
              <a:avLst/>
              <a:gdLst/>
              <a:ahLst/>
              <a:cxnLst/>
              <a:rect l="l" t="t" r="r" b="b"/>
              <a:pathLst>
                <a:path w="962025" h="104139">
                  <a:moveTo>
                    <a:pt x="961644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961644" y="103632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F20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01723" y="3771341"/>
            <a:ext cx="792988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900" dirty="0">
                <a:solidFill>
                  <a:srgbClr val="2185C5"/>
                </a:solidFill>
                <a:latin typeface="Tahoma"/>
                <a:cs typeface="Tahoma"/>
              </a:rPr>
              <a:t>Các </a:t>
            </a:r>
            <a:r>
              <a:rPr lang="en-US" sz="4900" dirty="0" err="1">
                <a:solidFill>
                  <a:srgbClr val="2185C5"/>
                </a:solidFill>
                <a:latin typeface="Tahoma"/>
                <a:cs typeface="Tahoma"/>
              </a:rPr>
              <a:t>nhóm</a:t>
            </a:r>
            <a:r>
              <a:rPr lang="en-US" sz="4900" dirty="0">
                <a:solidFill>
                  <a:srgbClr val="2185C5"/>
                </a:solidFill>
                <a:latin typeface="Tahoma"/>
                <a:cs typeface="Tahoma"/>
              </a:rPr>
              <a:t> </a:t>
            </a:r>
            <a:r>
              <a:rPr lang="en-US" sz="4900" dirty="0" err="1">
                <a:solidFill>
                  <a:srgbClr val="2185C5"/>
                </a:solidFill>
                <a:latin typeface="Tahoma"/>
                <a:cs typeface="Tahoma"/>
              </a:rPr>
              <a:t>thuốc</a:t>
            </a:r>
            <a:r>
              <a:rPr lang="en-US" sz="4900" dirty="0">
                <a:solidFill>
                  <a:srgbClr val="2185C5"/>
                </a:solidFill>
                <a:latin typeface="Tahoma"/>
                <a:cs typeface="Tahoma"/>
              </a:rPr>
              <a:t> </a:t>
            </a:r>
            <a:r>
              <a:rPr lang="en-US" sz="4900" dirty="0" err="1">
                <a:solidFill>
                  <a:srgbClr val="2185C5"/>
                </a:solidFill>
                <a:latin typeface="Tahoma"/>
                <a:cs typeface="Tahoma"/>
              </a:rPr>
              <a:t>điều</a:t>
            </a:r>
            <a:r>
              <a:rPr lang="en-US" sz="4900" dirty="0">
                <a:solidFill>
                  <a:srgbClr val="2185C5"/>
                </a:solidFill>
                <a:latin typeface="Tahoma"/>
                <a:cs typeface="Tahoma"/>
              </a:rPr>
              <a:t> </a:t>
            </a:r>
            <a:r>
              <a:rPr lang="en-US" sz="4900" dirty="0" err="1">
                <a:solidFill>
                  <a:srgbClr val="2185C5"/>
                </a:solidFill>
                <a:latin typeface="Tahoma"/>
                <a:cs typeface="Tahoma"/>
              </a:rPr>
              <a:t>trị</a:t>
            </a:r>
            <a:endParaRPr sz="49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22348" y="4632959"/>
            <a:ext cx="8221980" cy="832485"/>
          </a:xfrm>
          <a:custGeom>
            <a:avLst/>
            <a:gdLst/>
            <a:ahLst/>
            <a:cxnLst/>
            <a:rect l="l" t="t" r="r" b="b"/>
            <a:pathLst>
              <a:path w="8221980" h="832485">
                <a:moveTo>
                  <a:pt x="8221980" y="0"/>
                </a:moveTo>
                <a:lnTo>
                  <a:pt x="0" y="0"/>
                </a:lnTo>
                <a:lnTo>
                  <a:pt x="0" y="832103"/>
                </a:lnTo>
                <a:lnTo>
                  <a:pt x="8221980" y="832103"/>
                </a:lnTo>
                <a:lnTo>
                  <a:pt x="8221980" y="0"/>
                </a:lnTo>
                <a:close/>
              </a:path>
            </a:pathLst>
          </a:custGeom>
          <a:solidFill>
            <a:srgbClr val="218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22348" y="4632959"/>
            <a:ext cx="8221980" cy="8324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sz="4800" b="1" dirty="0">
                <a:solidFill>
                  <a:srgbClr val="FFFFFF"/>
                </a:solidFill>
                <a:latin typeface="Tahoma"/>
                <a:cs typeface="Tahoma"/>
              </a:rPr>
              <a:t>ĐÁI</a:t>
            </a:r>
            <a:r>
              <a:rPr sz="4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b="1" dirty="0">
                <a:solidFill>
                  <a:srgbClr val="FFFFFF"/>
                </a:solidFill>
                <a:latin typeface="Tahoma"/>
                <a:cs typeface="Tahoma"/>
              </a:rPr>
              <a:t>THÁO</a:t>
            </a:r>
            <a:r>
              <a:rPr sz="4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b="1" dirty="0">
                <a:solidFill>
                  <a:srgbClr val="FFFFFF"/>
                </a:solidFill>
                <a:latin typeface="Tahoma"/>
                <a:cs typeface="Tahoma"/>
              </a:rPr>
              <a:t>ĐƯỜNG</a:t>
            </a:r>
            <a:r>
              <a:rPr sz="4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b="1" dirty="0">
                <a:solidFill>
                  <a:srgbClr val="FFFFFF"/>
                </a:solidFill>
                <a:latin typeface="Tahoma"/>
                <a:cs typeface="Tahoma"/>
              </a:rPr>
              <a:t>TYPE</a:t>
            </a:r>
            <a:r>
              <a:rPr sz="4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4800">
              <a:latin typeface="Tahoma"/>
              <a:cs typeface="Tahom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F20AB1-34B5-C6EA-42C9-63DA2C373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44" y="685800"/>
            <a:ext cx="5593852" cy="2796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B4DD3D-AF39-0753-5BA3-0DA3380A4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603" y="64710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" y="166878"/>
            <a:ext cx="7048500" cy="631190"/>
          </a:xfrm>
          <a:custGeom>
            <a:avLst/>
            <a:gdLst/>
            <a:ahLst/>
            <a:cxnLst/>
            <a:rect l="l" t="t" r="r" b="b"/>
            <a:pathLst>
              <a:path w="7048500" h="631190">
                <a:moveTo>
                  <a:pt x="0" y="105156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9"/>
                </a:lnTo>
                <a:lnTo>
                  <a:pt x="105155" y="0"/>
                </a:lnTo>
                <a:lnTo>
                  <a:pt x="6943344" y="0"/>
                </a:lnTo>
                <a:lnTo>
                  <a:pt x="6984259" y="8269"/>
                </a:lnTo>
                <a:lnTo>
                  <a:pt x="7017686" y="30813"/>
                </a:lnTo>
                <a:lnTo>
                  <a:pt x="7040231" y="64240"/>
                </a:lnTo>
                <a:lnTo>
                  <a:pt x="7048500" y="105156"/>
                </a:lnTo>
                <a:lnTo>
                  <a:pt x="7048500" y="525780"/>
                </a:lnTo>
                <a:lnTo>
                  <a:pt x="7040231" y="566696"/>
                </a:lnTo>
                <a:lnTo>
                  <a:pt x="7017686" y="600122"/>
                </a:lnTo>
                <a:lnTo>
                  <a:pt x="6984259" y="622667"/>
                </a:lnTo>
                <a:lnTo>
                  <a:pt x="6943344" y="630936"/>
                </a:lnTo>
                <a:lnTo>
                  <a:pt x="105155" y="630936"/>
                </a:lnTo>
                <a:lnTo>
                  <a:pt x="64224" y="622667"/>
                </a:lnTo>
                <a:lnTo>
                  <a:pt x="30799" y="600122"/>
                </a:lnTo>
                <a:lnTo>
                  <a:pt x="8263" y="566696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5277" y="278384"/>
            <a:ext cx="673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TĂNG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NHẠY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CẢM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VỚI</a:t>
            </a:r>
            <a:r>
              <a:rPr sz="2400" b="1" spc="-7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INSULIN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62088" y="213359"/>
            <a:ext cx="4643755" cy="550545"/>
            <a:chOff x="7562088" y="213359"/>
            <a:chExt cx="4643755" cy="550545"/>
          </a:xfrm>
        </p:grpSpPr>
        <p:sp>
          <p:nvSpPr>
            <p:cNvPr id="5" name="object 5"/>
            <p:cNvSpPr/>
            <p:nvPr/>
          </p:nvSpPr>
          <p:spPr>
            <a:xfrm>
              <a:off x="7575042" y="226313"/>
              <a:ext cx="4617720" cy="524510"/>
            </a:xfrm>
            <a:custGeom>
              <a:avLst/>
              <a:gdLst/>
              <a:ahLst/>
              <a:cxnLst/>
              <a:rect l="l" t="t" r="r" b="b"/>
              <a:pathLst>
                <a:path w="4617720" h="524510">
                  <a:moveTo>
                    <a:pt x="4617720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4617720" y="524255"/>
                  </a:lnTo>
                  <a:lnTo>
                    <a:pt x="4617720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75042" y="226313"/>
              <a:ext cx="4617720" cy="524510"/>
            </a:xfrm>
            <a:custGeom>
              <a:avLst/>
              <a:gdLst/>
              <a:ahLst/>
              <a:cxnLst/>
              <a:rect l="l" t="t" r="r" b="b"/>
              <a:pathLst>
                <a:path w="4617720" h="524510">
                  <a:moveTo>
                    <a:pt x="0" y="524256"/>
                  </a:moveTo>
                  <a:lnTo>
                    <a:pt x="4617720" y="524256"/>
                  </a:lnTo>
                  <a:lnTo>
                    <a:pt x="4617720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54543" y="250063"/>
            <a:ext cx="2135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1.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Biguanide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65532" y="1139951"/>
            <a:ext cx="5160645" cy="440690"/>
          </a:xfrm>
          <a:custGeom>
            <a:avLst/>
            <a:gdLst/>
            <a:ahLst/>
            <a:cxnLst/>
            <a:rect l="l" t="t" r="r" b="b"/>
            <a:pathLst>
              <a:path w="5160645" h="440690">
                <a:moveTo>
                  <a:pt x="5160264" y="65024"/>
                </a:moveTo>
                <a:lnTo>
                  <a:pt x="5155146" y="39712"/>
                </a:lnTo>
                <a:lnTo>
                  <a:pt x="5141226" y="19037"/>
                </a:lnTo>
                <a:lnTo>
                  <a:pt x="5120551" y="5118"/>
                </a:lnTo>
                <a:lnTo>
                  <a:pt x="5095240" y="0"/>
                </a:lnTo>
                <a:lnTo>
                  <a:pt x="260121" y="0"/>
                </a:lnTo>
                <a:lnTo>
                  <a:pt x="234797" y="5118"/>
                </a:lnTo>
                <a:lnTo>
                  <a:pt x="214122" y="19037"/>
                </a:lnTo>
                <a:lnTo>
                  <a:pt x="200177" y="39712"/>
                </a:lnTo>
                <a:lnTo>
                  <a:pt x="195072" y="65024"/>
                </a:lnTo>
                <a:lnTo>
                  <a:pt x="195072" y="110998"/>
                </a:lnTo>
                <a:lnTo>
                  <a:pt x="0" y="220218"/>
                </a:lnTo>
                <a:lnTo>
                  <a:pt x="195072" y="329438"/>
                </a:lnTo>
                <a:lnTo>
                  <a:pt x="195072" y="375412"/>
                </a:lnTo>
                <a:lnTo>
                  <a:pt x="200177" y="400735"/>
                </a:lnTo>
                <a:lnTo>
                  <a:pt x="214122" y="421411"/>
                </a:lnTo>
                <a:lnTo>
                  <a:pt x="234797" y="435330"/>
                </a:lnTo>
                <a:lnTo>
                  <a:pt x="260121" y="440436"/>
                </a:lnTo>
                <a:lnTo>
                  <a:pt x="5095240" y="440436"/>
                </a:lnTo>
                <a:lnTo>
                  <a:pt x="5120551" y="435330"/>
                </a:lnTo>
                <a:lnTo>
                  <a:pt x="5141226" y="421411"/>
                </a:lnTo>
                <a:lnTo>
                  <a:pt x="5155146" y="400735"/>
                </a:lnTo>
                <a:lnTo>
                  <a:pt x="5160264" y="375412"/>
                </a:lnTo>
                <a:lnTo>
                  <a:pt x="5160264" y="65024"/>
                </a:lnTo>
                <a:close/>
              </a:path>
            </a:pathLst>
          </a:custGeom>
          <a:solidFill>
            <a:srgbClr val="2AC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4947" y="1221105"/>
            <a:ext cx="5399405" cy="1726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Dạng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giải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phóng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tức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thời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Imidiate Release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(IR)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50" spc="114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450" spc="470" dirty="0">
                <a:solidFill>
                  <a:srgbClr val="2AC2AC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Khởi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trị: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500mg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2</a:t>
            </a:r>
            <a:r>
              <a:rPr sz="1800" b="1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lần/ngày</a:t>
            </a:r>
            <a:r>
              <a:rPr sz="18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hoặc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850mg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sz="1800" b="1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/>
                <a:cs typeface="Calibri"/>
              </a:rPr>
              <a:t>lần/ngày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50" spc="114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450" spc="465" dirty="0">
                <a:solidFill>
                  <a:srgbClr val="2AC2AC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liều: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500mg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mỗi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tuần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hoặc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850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trong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tuần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50" spc="114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450" spc="490" dirty="0">
                <a:solidFill>
                  <a:srgbClr val="2AC2AC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Liều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tối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đa: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2550mg/ngày</a:t>
            </a:r>
            <a:r>
              <a:rPr sz="1800" b="1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(</a:t>
            </a:r>
            <a:r>
              <a:rPr sz="1800" b="1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chia</a:t>
            </a:r>
            <a:r>
              <a:rPr sz="1800" b="1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/>
                <a:cs typeface="Calibri"/>
              </a:rPr>
              <a:t>liều)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2471" y="3205069"/>
            <a:ext cx="2842260" cy="29884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8616" y="3102864"/>
            <a:ext cx="2831838" cy="308000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58496" y="3755135"/>
            <a:ext cx="5067300" cy="439420"/>
          </a:xfrm>
          <a:custGeom>
            <a:avLst/>
            <a:gdLst/>
            <a:ahLst/>
            <a:cxnLst/>
            <a:rect l="l" t="t" r="r" b="b"/>
            <a:pathLst>
              <a:path w="5067300" h="439420">
                <a:moveTo>
                  <a:pt x="5067300" y="64770"/>
                </a:moveTo>
                <a:lnTo>
                  <a:pt x="5062194" y="39598"/>
                </a:lnTo>
                <a:lnTo>
                  <a:pt x="5048288" y="19011"/>
                </a:lnTo>
                <a:lnTo>
                  <a:pt x="5027701" y="5105"/>
                </a:lnTo>
                <a:lnTo>
                  <a:pt x="5002530" y="0"/>
                </a:lnTo>
                <a:lnTo>
                  <a:pt x="256857" y="0"/>
                </a:lnTo>
                <a:lnTo>
                  <a:pt x="231609" y="5105"/>
                </a:lnTo>
                <a:lnTo>
                  <a:pt x="211010" y="19011"/>
                </a:lnTo>
                <a:lnTo>
                  <a:pt x="197116" y="39598"/>
                </a:lnTo>
                <a:lnTo>
                  <a:pt x="192024" y="64770"/>
                </a:lnTo>
                <a:lnTo>
                  <a:pt x="192024" y="109156"/>
                </a:lnTo>
                <a:lnTo>
                  <a:pt x="0" y="219456"/>
                </a:lnTo>
                <a:lnTo>
                  <a:pt x="192024" y="329768"/>
                </a:lnTo>
                <a:lnTo>
                  <a:pt x="192024" y="374142"/>
                </a:lnTo>
                <a:lnTo>
                  <a:pt x="197116" y="399326"/>
                </a:lnTo>
                <a:lnTo>
                  <a:pt x="211010" y="419912"/>
                </a:lnTo>
                <a:lnTo>
                  <a:pt x="231609" y="433819"/>
                </a:lnTo>
                <a:lnTo>
                  <a:pt x="256857" y="438912"/>
                </a:lnTo>
                <a:lnTo>
                  <a:pt x="5002530" y="438912"/>
                </a:lnTo>
                <a:lnTo>
                  <a:pt x="5027701" y="433819"/>
                </a:lnTo>
                <a:lnTo>
                  <a:pt x="5048288" y="419912"/>
                </a:lnTo>
                <a:lnTo>
                  <a:pt x="5062194" y="399326"/>
                </a:lnTo>
                <a:lnTo>
                  <a:pt x="5067300" y="374142"/>
                </a:lnTo>
                <a:lnTo>
                  <a:pt x="5067300" y="6477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4395" y="3836035"/>
            <a:ext cx="4712970" cy="1666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Dạng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giải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phóng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kéo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dài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Extended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Release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(ER)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50" spc="114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450" spc="470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Khởi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trị: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1000mg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sz="1800" b="1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/>
                <a:cs typeface="Calibri"/>
              </a:rPr>
              <a:t>lần/ngày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50" spc="114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450" spc="470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liều: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500mg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mỗi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tuần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50" spc="114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450" spc="480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Liều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tối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đa: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2000mg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sz="1800" b="1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alibri"/>
                <a:cs typeface="Calibri"/>
              </a:rPr>
              <a:t>lần/ngày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6356" y="1081278"/>
            <a:ext cx="49364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Lưu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ý: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Nếu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sử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dụng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dạng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giải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phóng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kéo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dài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nhưng </a:t>
            </a:r>
            <a:r>
              <a:rPr sz="1800" dirty="0">
                <a:latin typeface="Calibri"/>
                <a:cs typeface="Calibri"/>
              </a:rPr>
              <a:t>không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đạt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được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mức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mong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muốn,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xem </a:t>
            </a:r>
            <a:r>
              <a:rPr sz="1800" dirty="0">
                <a:latin typeface="Calibri"/>
                <a:cs typeface="Calibri"/>
              </a:rPr>
              <a:t>xét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việc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chia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liều.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Nếu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cần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liều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cao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hơn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yêu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cầu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nên </a:t>
            </a:r>
            <a:r>
              <a:rPr sz="1800" dirty="0">
                <a:latin typeface="Calibri"/>
                <a:cs typeface="Calibri"/>
              </a:rPr>
              <a:t>chuyển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dạng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phóng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tức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thời.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64985" y="1046225"/>
            <a:ext cx="5439410" cy="1809114"/>
          </a:xfrm>
          <a:custGeom>
            <a:avLst/>
            <a:gdLst/>
            <a:ahLst/>
            <a:cxnLst/>
            <a:rect l="l" t="t" r="r" b="b"/>
            <a:pathLst>
              <a:path w="5439409" h="1809114">
                <a:moveTo>
                  <a:pt x="0" y="301498"/>
                </a:moveTo>
                <a:lnTo>
                  <a:pt x="3946" y="252597"/>
                </a:lnTo>
                <a:lnTo>
                  <a:pt x="15372" y="206207"/>
                </a:lnTo>
                <a:lnTo>
                  <a:pt x="33655" y="162949"/>
                </a:lnTo>
                <a:lnTo>
                  <a:pt x="58176" y="123444"/>
                </a:lnTo>
                <a:lnTo>
                  <a:pt x="88312" y="88312"/>
                </a:lnTo>
                <a:lnTo>
                  <a:pt x="123443" y="58176"/>
                </a:lnTo>
                <a:lnTo>
                  <a:pt x="162949" y="33655"/>
                </a:lnTo>
                <a:lnTo>
                  <a:pt x="206207" y="15372"/>
                </a:lnTo>
                <a:lnTo>
                  <a:pt x="252597" y="3946"/>
                </a:lnTo>
                <a:lnTo>
                  <a:pt x="301497" y="0"/>
                </a:lnTo>
                <a:lnTo>
                  <a:pt x="5137658" y="0"/>
                </a:lnTo>
                <a:lnTo>
                  <a:pt x="5186558" y="3946"/>
                </a:lnTo>
                <a:lnTo>
                  <a:pt x="5232948" y="15372"/>
                </a:lnTo>
                <a:lnTo>
                  <a:pt x="5276206" y="33655"/>
                </a:lnTo>
                <a:lnTo>
                  <a:pt x="5315712" y="58176"/>
                </a:lnTo>
                <a:lnTo>
                  <a:pt x="5350843" y="88312"/>
                </a:lnTo>
                <a:lnTo>
                  <a:pt x="5380979" y="123444"/>
                </a:lnTo>
                <a:lnTo>
                  <a:pt x="5405500" y="162949"/>
                </a:lnTo>
                <a:lnTo>
                  <a:pt x="5423783" y="206207"/>
                </a:lnTo>
                <a:lnTo>
                  <a:pt x="5435209" y="252597"/>
                </a:lnTo>
                <a:lnTo>
                  <a:pt x="5439156" y="301498"/>
                </a:lnTo>
                <a:lnTo>
                  <a:pt x="5439156" y="1507490"/>
                </a:lnTo>
                <a:lnTo>
                  <a:pt x="5435209" y="1556391"/>
                </a:lnTo>
                <a:lnTo>
                  <a:pt x="5423783" y="1602780"/>
                </a:lnTo>
                <a:lnTo>
                  <a:pt x="5405500" y="1646039"/>
                </a:lnTo>
                <a:lnTo>
                  <a:pt x="5380979" y="1685544"/>
                </a:lnTo>
                <a:lnTo>
                  <a:pt x="5350843" y="1720675"/>
                </a:lnTo>
                <a:lnTo>
                  <a:pt x="5315712" y="1750812"/>
                </a:lnTo>
                <a:lnTo>
                  <a:pt x="5276206" y="1775332"/>
                </a:lnTo>
                <a:lnTo>
                  <a:pt x="5232948" y="1793616"/>
                </a:lnTo>
                <a:lnTo>
                  <a:pt x="5186558" y="1805041"/>
                </a:lnTo>
                <a:lnTo>
                  <a:pt x="5137658" y="1808988"/>
                </a:lnTo>
                <a:lnTo>
                  <a:pt x="301497" y="1808988"/>
                </a:lnTo>
                <a:lnTo>
                  <a:pt x="252597" y="1805041"/>
                </a:lnTo>
                <a:lnTo>
                  <a:pt x="206207" y="1793616"/>
                </a:lnTo>
                <a:lnTo>
                  <a:pt x="162949" y="1775332"/>
                </a:lnTo>
                <a:lnTo>
                  <a:pt x="123443" y="1750812"/>
                </a:lnTo>
                <a:lnTo>
                  <a:pt x="88312" y="1720675"/>
                </a:lnTo>
                <a:lnTo>
                  <a:pt x="58176" y="1685544"/>
                </a:lnTo>
                <a:lnTo>
                  <a:pt x="33655" y="1646039"/>
                </a:lnTo>
                <a:lnTo>
                  <a:pt x="15372" y="1602780"/>
                </a:lnTo>
                <a:lnTo>
                  <a:pt x="3946" y="1556391"/>
                </a:lnTo>
                <a:lnTo>
                  <a:pt x="0" y="1507490"/>
                </a:lnTo>
                <a:lnTo>
                  <a:pt x="0" y="301498"/>
                </a:lnTo>
                <a:close/>
              </a:path>
            </a:pathLst>
          </a:custGeom>
          <a:ln w="25908">
            <a:solidFill>
              <a:srgbClr val="FF66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27517" y="6401816"/>
            <a:ext cx="13550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Nguồn: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Mims.com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-18796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311128" y="1109472"/>
            <a:ext cx="274320" cy="273050"/>
            <a:chOff x="11311128" y="1109472"/>
            <a:chExt cx="274320" cy="273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4082" y="1122426"/>
              <a:ext cx="248412" cy="2468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324082" y="1122426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20" h="247015">
                  <a:moveTo>
                    <a:pt x="0" y="123444"/>
                  </a:moveTo>
                  <a:lnTo>
                    <a:pt x="9763" y="75384"/>
                  </a:lnTo>
                  <a:lnTo>
                    <a:pt x="36385" y="36147"/>
                  </a:lnTo>
                  <a:lnTo>
                    <a:pt x="75866" y="9697"/>
                  </a:lnTo>
                  <a:lnTo>
                    <a:pt x="124206" y="0"/>
                  </a:lnTo>
                  <a:lnTo>
                    <a:pt x="172545" y="9697"/>
                  </a:lnTo>
                  <a:lnTo>
                    <a:pt x="212026" y="36147"/>
                  </a:lnTo>
                  <a:lnTo>
                    <a:pt x="238648" y="75384"/>
                  </a:lnTo>
                  <a:lnTo>
                    <a:pt x="248412" y="123444"/>
                  </a:lnTo>
                  <a:lnTo>
                    <a:pt x="238648" y="171503"/>
                  </a:lnTo>
                  <a:lnTo>
                    <a:pt x="212026" y="210740"/>
                  </a:lnTo>
                  <a:lnTo>
                    <a:pt x="172545" y="237190"/>
                  </a:lnTo>
                  <a:lnTo>
                    <a:pt x="124206" y="246888"/>
                  </a:lnTo>
                  <a:lnTo>
                    <a:pt x="75866" y="237190"/>
                  </a:lnTo>
                  <a:lnTo>
                    <a:pt x="36385" y="210740"/>
                  </a:lnTo>
                  <a:lnTo>
                    <a:pt x="9763" y="171503"/>
                  </a:lnTo>
                  <a:lnTo>
                    <a:pt x="0" y="12344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723631" y="1025652"/>
            <a:ext cx="3523615" cy="440690"/>
            <a:chOff x="7723631" y="1025652"/>
            <a:chExt cx="3523615" cy="440690"/>
          </a:xfrm>
        </p:grpSpPr>
        <p:sp>
          <p:nvSpPr>
            <p:cNvPr id="7" name="object 7"/>
            <p:cNvSpPr/>
            <p:nvPr/>
          </p:nvSpPr>
          <p:spPr>
            <a:xfrm>
              <a:off x="7723631" y="1025652"/>
              <a:ext cx="3390900" cy="440690"/>
            </a:xfrm>
            <a:custGeom>
              <a:avLst/>
              <a:gdLst/>
              <a:ahLst/>
              <a:cxnLst/>
              <a:rect l="l" t="t" r="r" b="b"/>
              <a:pathLst>
                <a:path w="3390900" h="440690">
                  <a:moveTo>
                    <a:pt x="3325876" y="0"/>
                  </a:moveTo>
                  <a:lnTo>
                    <a:pt x="65024" y="0"/>
                  </a:lnTo>
                  <a:lnTo>
                    <a:pt x="39701" y="5105"/>
                  </a:lnTo>
                  <a:lnTo>
                    <a:pt x="19034" y="19034"/>
                  </a:lnTo>
                  <a:lnTo>
                    <a:pt x="5105" y="39701"/>
                  </a:lnTo>
                  <a:lnTo>
                    <a:pt x="0" y="65024"/>
                  </a:lnTo>
                  <a:lnTo>
                    <a:pt x="0" y="375412"/>
                  </a:lnTo>
                  <a:lnTo>
                    <a:pt x="5105" y="400734"/>
                  </a:lnTo>
                  <a:lnTo>
                    <a:pt x="19034" y="421401"/>
                  </a:lnTo>
                  <a:lnTo>
                    <a:pt x="39701" y="435330"/>
                  </a:lnTo>
                  <a:lnTo>
                    <a:pt x="65024" y="440436"/>
                  </a:lnTo>
                  <a:lnTo>
                    <a:pt x="3325876" y="440436"/>
                  </a:lnTo>
                  <a:lnTo>
                    <a:pt x="3351198" y="435330"/>
                  </a:lnTo>
                  <a:lnTo>
                    <a:pt x="3371865" y="421401"/>
                  </a:lnTo>
                  <a:lnTo>
                    <a:pt x="3385794" y="400734"/>
                  </a:lnTo>
                  <a:lnTo>
                    <a:pt x="3390900" y="375412"/>
                  </a:lnTo>
                  <a:lnTo>
                    <a:pt x="3390900" y="65024"/>
                  </a:lnTo>
                  <a:lnTo>
                    <a:pt x="3385794" y="39701"/>
                  </a:lnTo>
                  <a:lnTo>
                    <a:pt x="3371865" y="19034"/>
                  </a:lnTo>
                  <a:lnTo>
                    <a:pt x="3351198" y="5105"/>
                  </a:lnTo>
                  <a:lnTo>
                    <a:pt x="332587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47475" y="1082040"/>
              <a:ext cx="200025" cy="327660"/>
            </a:xfrm>
            <a:custGeom>
              <a:avLst/>
              <a:gdLst/>
              <a:ahLst/>
              <a:cxnLst/>
              <a:rect l="l" t="t" r="r" b="b"/>
              <a:pathLst>
                <a:path w="200025" h="327659">
                  <a:moveTo>
                    <a:pt x="0" y="0"/>
                  </a:moveTo>
                  <a:lnTo>
                    <a:pt x="0" y="327660"/>
                  </a:lnTo>
                  <a:lnTo>
                    <a:pt x="199644" y="163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7630" y="166878"/>
            <a:ext cx="7048500" cy="631190"/>
          </a:xfrm>
          <a:custGeom>
            <a:avLst/>
            <a:gdLst/>
            <a:ahLst/>
            <a:cxnLst/>
            <a:rect l="l" t="t" r="r" b="b"/>
            <a:pathLst>
              <a:path w="7048500" h="631190">
                <a:moveTo>
                  <a:pt x="0" y="105156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9"/>
                </a:lnTo>
                <a:lnTo>
                  <a:pt x="105155" y="0"/>
                </a:lnTo>
                <a:lnTo>
                  <a:pt x="6943344" y="0"/>
                </a:lnTo>
                <a:lnTo>
                  <a:pt x="6984259" y="8269"/>
                </a:lnTo>
                <a:lnTo>
                  <a:pt x="7017686" y="30813"/>
                </a:lnTo>
                <a:lnTo>
                  <a:pt x="7040231" y="64240"/>
                </a:lnTo>
                <a:lnTo>
                  <a:pt x="7048500" y="105156"/>
                </a:lnTo>
                <a:lnTo>
                  <a:pt x="7048500" y="525780"/>
                </a:lnTo>
                <a:lnTo>
                  <a:pt x="7040231" y="566696"/>
                </a:lnTo>
                <a:lnTo>
                  <a:pt x="7017686" y="600122"/>
                </a:lnTo>
                <a:lnTo>
                  <a:pt x="6984259" y="622667"/>
                </a:lnTo>
                <a:lnTo>
                  <a:pt x="6943344" y="630936"/>
                </a:lnTo>
                <a:lnTo>
                  <a:pt x="105155" y="630936"/>
                </a:lnTo>
                <a:lnTo>
                  <a:pt x="64224" y="622667"/>
                </a:lnTo>
                <a:lnTo>
                  <a:pt x="30799" y="600122"/>
                </a:lnTo>
                <a:lnTo>
                  <a:pt x="8263" y="566696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0667" y="987552"/>
            <a:ext cx="5340350" cy="5867400"/>
            <a:chOff x="10667" y="987552"/>
            <a:chExt cx="5340350" cy="5867400"/>
          </a:xfrm>
        </p:grpSpPr>
        <p:sp>
          <p:nvSpPr>
            <p:cNvPr id="11" name="object 11"/>
            <p:cNvSpPr/>
            <p:nvPr/>
          </p:nvSpPr>
          <p:spPr>
            <a:xfrm>
              <a:off x="10667" y="987552"/>
              <a:ext cx="5340350" cy="5867400"/>
            </a:xfrm>
            <a:custGeom>
              <a:avLst/>
              <a:gdLst/>
              <a:ahLst/>
              <a:cxnLst/>
              <a:rect l="l" t="t" r="r" b="b"/>
              <a:pathLst>
                <a:path w="5340350" h="5867400">
                  <a:moveTo>
                    <a:pt x="0" y="0"/>
                  </a:moveTo>
                  <a:lnTo>
                    <a:pt x="0" y="5867399"/>
                  </a:lnTo>
                  <a:lnTo>
                    <a:pt x="5340096" y="5867399"/>
                  </a:lnTo>
                  <a:lnTo>
                    <a:pt x="5340096" y="2679192"/>
                  </a:lnTo>
                  <a:lnTo>
                    <a:pt x="5339942" y="2628743"/>
                  </a:lnTo>
                  <a:lnTo>
                    <a:pt x="5339455" y="2578921"/>
                  </a:lnTo>
                  <a:lnTo>
                    <a:pt x="5338598" y="2529729"/>
                  </a:lnTo>
                  <a:lnTo>
                    <a:pt x="5337336" y="2481167"/>
                  </a:lnTo>
                  <a:lnTo>
                    <a:pt x="5335632" y="2433238"/>
                  </a:lnTo>
                  <a:lnTo>
                    <a:pt x="5333448" y="2385944"/>
                  </a:lnTo>
                  <a:lnTo>
                    <a:pt x="5330748" y="2339288"/>
                  </a:lnTo>
                  <a:lnTo>
                    <a:pt x="5327497" y="2293272"/>
                  </a:lnTo>
                  <a:lnTo>
                    <a:pt x="5323656" y="2247897"/>
                  </a:lnTo>
                  <a:lnTo>
                    <a:pt x="5319190" y="2203166"/>
                  </a:lnTo>
                  <a:lnTo>
                    <a:pt x="5314062" y="2159081"/>
                  </a:lnTo>
                  <a:lnTo>
                    <a:pt x="5308236" y="2115644"/>
                  </a:lnTo>
                  <a:lnTo>
                    <a:pt x="5301674" y="2072858"/>
                  </a:lnTo>
                  <a:lnTo>
                    <a:pt x="5294341" y="2030724"/>
                  </a:lnTo>
                  <a:lnTo>
                    <a:pt x="5286200" y="1989245"/>
                  </a:lnTo>
                  <a:lnTo>
                    <a:pt x="5277213" y="1948423"/>
                  </a:lnTo>
                  <a:lnTo>
                    <a:pt x="5267345" y="1908259"/>
                  </a:lnTo>
                  <a:lnTo>
                    <a:pt x="5256559" y="1868757"/>
                  </a:lnTo>
                  <a:lnTo>
                    <a:pt x="5244818" y="1829918"/>
                  </a:lnTo>
                  <a:lnTo>
                    <a:pt x="5232087" y="1791745"/>
                  </a:lnTo>
                  <a:lnTo>
                    <a:pt x="5218327" y="1754239"/>
                  </a:lnTo>
                  <a:lnTo>
                    <a:pt x="5203503" y="1717403"/>
                  </a:lnTo>
                  <a:lnTo>
                    <a:pt x="5187578" y="1681239"/>
                  </a:lnTo>
                  <a:lnTo>
                    <a:pt x="5170516" y="1645749"/>
                  </a:lnTo>
                  <a:lnTo>
                    <a:pt x="5152279" y="1610935"/>
                  </a:lnTo>
                  <a:lnTo>
                    <a:pt x="5132832" y="1576800"/>
                  </a:lnTo>
                  <a:lnTo>
                    <a:pt x="5112137" y="1543345"/>
                  </a:lnTo>
                  <a:lnTo>
                    <a:pt x="5090159" y="1510573"/>
                  </a:lnTo>
                  <a:lnTo>
                    <a:pt x="5066860" y="1478486"/>
                  </a:lnTo>
                  <a:lnTo>
                    <a:pt x="5042204" y="1447085"/>
                  </a:lnTo>
                  <a:lnTo>
                    <a:pt x="5016155" y="1416375"/>
                  </a:lnTo>
                  <a:lnTo>
                    <a:pt x="4988675" y="1386355"/>
                  </a:lnTo>
                  <a:lnTo>
                    <a:pt x="4959729" y="1357029"/>
                  </a:lnTo>
                  <a:lnTo>
                    <a:pt x="4929280" y="1328398"/>
                  </a:lnTo>
                  <a:lnTo>
                    <a:pt x="4897290" y="1300466"/>
                  </a:lnTo>
                  <a:lnTo>
                    <a:pt x="4863724" y="1273233"/>
                  </a:lnTo>
                  <a:lnTo>
                    <a:pt x="4828545" y="1246702"/>
                  </a:lnTo>
                  <a:lnTo>
                    <a:pt x="4791716" y="1220876"/>
                  </a:lnTo>
                  <a:lnTo>
                    <a:pt x="4753201" y="1195756"/>
                  </a:lnTo>
                  <a:lnTo>
                    <a:pt x="4712963" y="1171345"/>
                  </a:lnTo>
                  <a:lnTo>
                    <a:pt x="4670966" y="1147644"/>
                  </a:lnTo>
                  <a:lnTo>
                    <a:pt x="4627173" y="1124657"/>
                  </a:lnTo>
                  <a:lnTo>
                    <a:pt x="4581547" y="1102384"/>
                  </a:lnTo>
                  <a:lnTo>
                    <a:pt x="4534052" y="1080829"/>
                  </a:lnTo>
                  <a:lnTo>
                    <a:pt x="4484652" y="1059993"/>
                  </a:lnTo>
                  <a:lnTo>
                    <a:pt x="4433309" y="1039879"/>
                  </a:lnTo>
                  <a:lnTo>
                    <a:pt x="4379987" y="1020488"/>
                  </a:lnTo>
                  <a:lnTo>
                    <a:pt x="4324650" y="1001823"/>
                  </a:lnTo>
                  <a:lnTo>
                    <a:pt x="4267261" y="983886"/>
                  </a:lnTo>
                  <a:lnTo>
                    <a:pt x="4207783" y="966680"/>
                  </a:lnTo>
                  <a:lnTo>
                    <a:pt x="4146180" y="950205"/>
                  </a:lnTo>
                  <a:lnTo>
                    <a:pt x="4082415" y="934465"/>
                  </a:lnTo>
                  <a:lnTo>
                    <a:pt x="3089636" y="704338"/>
                  </a:lnTo>
                  <a:lnTo>
                    <a:pt x="1725739" y="392461"/>
                  </a:lnTo>
                  <a:lnTo>
                    <a:pt x="519576" y="117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E28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188" y="2132076"/>
              <a:ext cx="248411" cy="2484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6676" y="2036063"/>
              <a:ext cx="3389629" cy="440690"/>
            </a:xfrm>
            <a:custGeom>
              <a:avLst/>
              <a:gdLst/>
              <a:ahLst/>
              <a:cxnLst/>
              <a:rect l="l" t="t" r="r" b="b"/>
              <a:pathLst>
                <a:path w="3389629" h="440689">
                  <a:moveTo>
                    <a:pt x="3324352" y="0"/>
                  </a:moveTo>
                  <a:lnTo>
                    <a:pt x="65049" y="0"/>
                  </a:lnTo>
                  <a:lnTo>
                    <a:pt x="39728" y="5105"/>
                  </a:lnTo>
                  <a:lnTo>
                    <a:pt x="19051" y="19034"/>
                  </a:lnTo>
                  <a:lnTo>
                    <a:pt x="5111" y="39701"/>
                  </a:lnTo>
                  <a:lnTo>
                    <a:pt x="0" y="65024"/>
                  </a:lnTo>
                  <a:lnTo>
                    <a:pt x="0" y="375412"/>
                  </a:lnTo>
                  <a:lnTo>
                    <a:pt x="5111" y="400734"/>
                  </a:lnTo>
                  <a:lnTo>
                    <a:pt x="19051" y="421401"/>
                  </a:lnTo>
                  <a:lnTo>
                    <a:pt x="39728" y="435330"/>
                  </a:lnTo>
                  <a:lnTo>
                    <a:pt x="65049" y="440436"/>
                  </a:lnTo>
                  <a:lnTo>
                    <a:pt x="3324352" y="440436"/>
                  </a:lnTo>
                  <a:lnTo>
                    <a:pt x="3349674" y="435330"/>
                  </a:lnTo>
                  <a:lnTo>
                    <a:pt x="3370341" y="421401"/>
                  </a:lnTo>
                  <a:lnTo>
                    <a:pt x="3384270" y="400734"/>
                  </a:lnTo>
                  <a:lnTo>
                    <a:pt x="3389376" y="375412"/>
                  </a:lnTo>
                  <a:lnTo>
                    <a:pt x="3389376" y="65024"/>
                  </a:lnTo>
                  <a:lnTo>
                    <a:pt x="3384270" y="39701"/>
                  </a:lnTo>
                  <a:lnTo>
                    <a:pt x="3370341" y="19034"/>
                  </a:lnTo>
                  <a:lnTo>
                    <a:pt x="3349674" y="5105"/>
                  </a:lnTo>
                  <a:lnTo>
                    <a:pt x="3324352" y="0"/>
                  </a:lnTo>
                  <a:close/>
                </a:path>
              </a:pathLst>
            </a:custGeom>
            <a:solidFill>
              <a:srgbClr val="2AC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7307" y="278384"/>
            <a:ext cx="673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TĂNG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NHẠY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CẢM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VỚI</a:t>
            </a:r>
            <a:r>
              <a:rPr sz="2400" b="1" spc="-7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INSULIN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22819" y="207263"/>
            <a:ext cx="4883150" cy="550545"/>
            <a:chOff x="7322819" y="207263"/>
            <a:chExt cx="4883150" cy="550545"/>
          </a:xfrm>
        </p:grpSpPr>
        <p:sp>
          <p:nvSpPr>
            <p:cNvPr id="16" name="object 16"/>
            <p:cNvSpPr/>
            <p:nvPr/>
          </p:nvSpPr>
          <p:spPr>
            <a:xfrm>
              <a:off x="7335773" y="220217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4856987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4856987" y="524255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35773" y="220217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0" y="524256"/>
                  </a:moveTo>
                  <a:lnTo>
                    <a:pt x="4856987" y="524256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414386" y="243967"/>
            <a:ext cx="4550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</a:rPr>
              <a:t>2.Thiazolidinedione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(TZDs)</a:t>
            </a:r>
            <a:endParaRPr sz="2800" dirty="0"/>
          </a:p>
        </p:txBody>
      </p:sp>
      <p:sp>
        <p:nvSpPr>
          <p:cNvPr id="19" name="object 19"/>
          <p:cNvSpPr txBox="1">
            <a:spLocks noGrp="1"/>
          </p:cNvSpPr>
          <p:nvPr>
            <p:ph sz="half" idx="2"/>
          </p:nvPr>
        </p:nvSpPr>
        <p:spPr>
          <a:xfrm>
            <a:off x="314655" y="2053209"/>
            <a:ext cx="4646930" cy="3590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1825">
              <a:lnSpc>
                <a:spcPct val="100000"/>
              </a:lnSpc>
              <a:spcBef>
                <a:spcPts val="100"/>
              </a:spcBef>
            </a:pPr>
            <a:r>
              <a:rPr dirty="0"/>
              <a:t>ƯU</a:t>
            </a:r>
            <a:r>
              <a:rPr spc="-45" dirty="0"/>
              <a:t> </a:t>
            </a:r>
            <a:r>
              <a:rPr spc="-20" dirty="0"/>
              <a:t>ĐIỂM</a:t>
            </a: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pc="-20" dirty="0"/>
          </a:p>
          <a:p>
            <a:pPr marL="12700" algn="just">
              <a:lnSpc>
                <a:spcPct val="100000"/>
              </a:lnSpc>
            </a:pPr>
            <a:r>
              <a:rPr sz="1800" b="0" spc="155" dirty="0">
                <a:latin typeface="Lucida Sans Unicode"/>
                <a:cs typeface="Lucida Sans Unicode"/>
              </a:rPr>
              <a:t>▶</a:t>
            </a:r>
            <a:r>
              <a:rPr sz="1800" b="0" spc="70" dirty="0">
                <a:latin typeface="Lucida Sans Unicode"/>
                <a:cs typeface="Lucida Sans Unicode"/>
              </a:rPr>
              <a:t> </a:t>
            </a:r>
            <a:r>
              <a:rPr sz="1800" b="0" dirty="0">
                <a:latin typeface="Calibri"/>
                <a:cs typeface="Calibri"/>
              </a:rPr>
              <a:t>Giảm</a:t>
            </a:r>
            <a:r>
              <a:rPr sz="1800" b="0" spc="-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HbA1C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từ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0.5</a:t>
            </a:r>
            <a:r>
              <a:rPr sz="1800" b="0" spc="-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–</a:t>
            </a:r>
            <a:r>
              <a:rPr sz="1800" b="0" spc="-5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1.</a:t>
            </a:r>
            <a:r>
              <a:rPr lang="en-US" sz="1800" b="0" spc="-20" dirty="0">
                <a:latin typeface="Calibri"/>
                <a:cs typeface="Calibri"/>
              </a:rPr>
              <a:t>5</a:t>
            </a:r>
            <a:r>
              <a:rPr sz="1800" b="0" spc="-20" dirty="0">
                <a:latin typeface="Calibri"/>
                <a:cs typeface="Calibri"/>
              </a:rPr>
              <a:t>%.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800" b="0" spc="155" dirty="0">
                <a:latin typeface="Lucida Sans Unicode"/>
                <a:cs typeface="Lucida Sans Unicode"/>
              </a:rPr>
              <a:t>▶</a:t>
            </a:r>
            <a:r>
              <a:rPr sz="1800" b="0" spc="65" dirty="0">
                <a:latin typeface="Lucida Sans Unicode"/>
                <a:cs typeface="Lucida Sans Unicode"/>
              </a:rPr>
              <a:t> </a:t>
            </a:r>
            <a:r>
              <a:rPr sz="1800" b="0" dirty="0">
                <a:latin typeface="Calibri"/>
                <a:cs typeface="Calibri"/>
              </a:rPr>
              <a:t>Nguy</a:t>
            </a:r>
            <a:r>
              <a:rPr sz="1800" b="0" spc="-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cơ</a:t>
            </a:r>
            <a:r>
              <a:rPr sz="1800" b="0" spc="-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hạ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đường</a:t>
            </a:r>
            <a:r>
              <a:rPr sz="1800" b="0" spc="-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huyết</a:t>
            </a:r>
            <a:r>
              <a:rPr sz="1800" b="0" spc="-15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thấp.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</a:pPr>
            <a:r>
              <a:rPr sz="1800" b="0" spc="155" dirty="0">
                <a:latin typeface="Lucida Sans Unicode"/>
                <a:cs typeface="Lucida Sans Unicode"/>
              </a:rPr>
              <a:t>▶</a:t>
            </a:r>
            <a:r>
              <a:rPr sz="1800" b="0" spc="75" dirty="0">
                <a:latin typeface="Lucida Sans Unicode"/>
                <a:cs typeface="Lucida Sans Unicode"/>
              </a:rPr>
              <a:t> </a:t>
            </a:r>
            <a:r>
              <a:rPr sz="1800" b="0" dirty="0">
                <a:latin typeface="Calibri"/>
                <a:cs typeface="Calibri"/>
              </a:rPr>
              <a:t>An</a:t>
            </a:r>
            <a:r>
              <a:rPr sz="1800" b="0" spc="1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toàn</a:t>
            </a:r>
            <a:r>
              <a:rPr sz="1800" b="0" spc="1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tim</a:t>
            </a:r>
            <a:r>
              <a:rPr sz="1800" b="0" spc="1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mạch:</a:t>
            </a:r>
            <a:r>
              <a:rPr sz="1800" b="0" spc="1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Sử</a:t>
            </a:r>
            <a:r>
              <a:rPr sz="1800" b="0" spc="140" dirty="0">
                <a:latin typeface="Calibri"/>
                <a:cs typeface="Calibri"/>
              </a:rPr>
              <a:t> </a:t>
            </a:r>
            <a:r>
              <a:rPr sz="1800" b="0" dirty="0" err="1">
                <a:latin typeface="Calibri"/>
                <a:cs typeface="Calibri"/>
              </a:rPr>
              <a:t>dụng</a:t>
            </a:r>
            <a:r>
              <a:rPr sz="1800" b="0" spc="150" dirty="0"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alibri"/>
                <a:cs typeface="Calibri"/>
              </a:rPr>
              <a:t>Pioglitazone</a:t>
            </a:r>
            <a:r>
              <a:rPr lang="en-US" sz="1800" spc="1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0" spc="-20" dirty="0" err="1">
                <a:latin typeface="Calibri"/>
                <a:cs typeface="Calibri"/>
              </a:rPr>
              <a:t>trên</a:t>
            </a:r>
            <a:r>
              <a:rPr sz="1800" b="0" spc="-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bệnh</a:t>
            </a:r>
            <a:r>
              <a:rPr sz="1800" b="0" spc="7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nhân</a:t>
            </a:r>
            <a:r>
              <a:rPr sz="1800" b="0" spc="8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T2DM</a:t>
            </a:r>
            <a:r>
              <a:rPr sz="1800" b="0" spc="7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và</a:t>
            </a:r>
            <a:r>
              <a:rPr sz="1800" b="0" spc="8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bệnh</a:t>
            </a:r>
            <a:r>
              <a:rPr sz="1800" b="0" spc="8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mạch</a:t>
            </a:r>
            <a:r>
              <a:rPr sz="1800" b="0" spc="8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máu</a:t>
            </a:r>
            <a:r>
              <a:rPr sz="1800" b="0" spc="8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lớn</a:t>
            </a:r>
            <a:r>
              <a:rPr sz="1800" b="0" spc="90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(MI, </a:t>
            </a:r>
            <a:r>
              <a:rPr sz="1800" b="0" dirty="0">
                <a:latin typeface="Calibri"/>
                <a:cs typeface="Calibri"/>
              </a:rPr>
              <a:t>đột</a:t>
            </a:r>
            <a:r>
              <a:rPr sz="1800" b="0" spc="1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quị,</a:t>
            </a:r>
            <a:r>
              <a:rPr sz="1800" b="0" spc="12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PCI)</a:t>
            </a:r>
            <a:r>
              <a:rPr sz="1800" b="0" spc="1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có</a:t>
            </a:r>
            <a:r>
              <a:rPr sz="1800" b="0" spc="1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thể</a:t>
            </a:r>
            <a:r>
              <a:rPr sz="1800" b="0" spc="12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làm</a:t>
            </a:r>
            <a:r>
              <a:rPr sz="1800" b="0" spc="1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giảm</a:t>
            </a:r>
            <a:r>
              <a:rPr sz="1800" b="0" spc="12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tử</a:t>
            </a:r>
            <a:r>
              <a:rPr sz="1800" b="0" spc="1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vong</a:t>
            </a:r>
            <a:r>
              <a:rPr sz="1800" b="0" spc="1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do</a:t>
            </a:r>
            <a:r>
              <a:rPr sz="1800" b="0" spc="125" dirty="0">
                <a:latin typeface="Calibri"/>
                <a:cs typeface="Calibri"/>
              </a:rPr>
              <a:t> </a:t>
            </a:r>
            <a:r>
              <a:rPr sz="1800" b="0" spc="-25" dirty="0">
                <a:latin typeface="Calibri"/>
                <a:cs typeface="Calibri"/>
              </a:rPr>
              <a:t>mọi </a:t>
            </a:r>
            <a:r>
              <a:rPr sz="1800" b="0" dirty="0">
                <a:latin typeface="Calibri"/>
                <a:cs typeface="Calibri"/>
              </a:rPr>
              <a:t>nguyên</a:t>
            </a:r>
            <a:r>
              <a:rPr sz="1800" b="0" spc="3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nhân,</a:t>
            </a:r>
            <a:r>
              <a:rPr sz="1800" b="0" spc="3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MI</a:t>
            </a:r>
            <a:r>
              <a:rPr sz="1800" b="0" spc="3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không</a:t>
            </a:r>
            <a:r>
              <a:rPr sz="1800" b="0" spc="3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gây</a:t>
            </a:r>
            <a:r>
              <a:rPr sz="1800" b="0" spc="3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tử</a:t>
            </a:r>
            <a:r>
              <a:rPr sz="1800" b="0" spc="3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vong</a:t>
            </a:r>
            <a:r>
              <a:rPr sz="1800" b="0" spc="3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và</a:t>
            </a:r>
            <a:r>
              <a:rPr sz="1800" b="0" spc="325" dirty="0">
                <a:latin typeface="Calibri"/>
                <a:cs typeface="Calibri"/>
              </a:rPr>
              <a:t> </a:t>
            </a:r>
            <a:r>
              <a:rPr sz="1800" b="0" spc="-25" dirty="0">
                <a:latin typeface="Calibri"/>
                <a:cs typeface="Calibri"/>
              </a:rPr>
              <a:t>đột </a:t>
            </a:r>
            <a:r>
              <a:rPr sz="1800" b="0" spc="-20" dirty="0">
                <a:latin typeface="Calibri"/>
                <a:cs typeface="Calibri"/>
              </a:rPr>
              <a:t>quỵ.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800" b="0" spc="155" dirty="0">
                <a:latin typeface="Lucida Sans Unicode"/>
                <a:cs typeface="Lucida Sans Unicode"/>
              </a:rPr>
              <a:t>▶</a:t>
            </a:r>
            <a:r>
              <a:rPr sz="1800" b="0" spc="75" dirty="0">
                <a:latin typeface="Lucida Sans Unicode"/>
                <a:cs typeface="Lucida Sans Unicode"/>
              </a:rPr>
              <a:t> </a:t>
            </a:r>
            <a:r>
              <a:rPr sz="1800" b="0" dirty="0">
                <a:latin typeface="Calibri"/>
                <a:cs typeface="Calibri"/>
              </a:rPr>
              <a:t>Pioglitazole</a:t>
            </a:r>
            <a:r>
              <a:rPr sz="1800" b="0" spc="4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khi</a:t>
            </a:r>
            <a:r>
              <a:rPr sz="1800" b="0" spc="4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dùng</a:t>
            </a:r>
            <a:r>
              <a:rPr sz="1800" b="0" spc="434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chung</a:t>
            </a:r>
            <a:r>
              <a:rPr sz="1800" b="0" spc="434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với</a:t>
            </a:r>
            <a:r>
              <a:rPr sz="1800" b="0" spc="4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Insulin,</a:t>
            </a:r>
            <a:r>
              <a:rPr sz="1800" b="0" spc="430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liều</a:t>
            </a:r>
            <a:endParaRPr sz="1800" dirty="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Calibri"/>
                <a:cs typeface="Calibri"/>
              </a:rPr>
              <a:t>Insulin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có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thể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giảm</a:t>
            </a:r>
            <a:r>
              <a:rPr sz="1800" b="0" spc="-2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30-</a:t>
            </a:r>
            <a:r>
              <a:rPr sz="1800" b="0" spc="-20" dirty="0">
                <a:latin typeface="Calibri"/>
                <a:cs typeface="Calibri"/>
              </a:rPr>
              <a:t>50%.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44870" y="1042543"/>
            <a:ext cx="5963285" cy="558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35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NHƯỢC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ĐIỂM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192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Thuốc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làm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phù/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cân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3-</a:t>
            </a:r>
            <a:r>
              <a:rPr sz="1800" dirty="0">
                <a:latin typeface="Calibri"/>
                <a:cs typeface="Calibri"/>
              </a:rPr>
              <a:t>4%,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khi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dùng cùng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với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Insulin,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có </a:t>
            </a:r>
            <a:r>
              <a:rPr sz="1800" dirty="0">
                <a:latin typeface="Calibri"/>
                <a:cs typeface="Calibri"/>
              </a:rPr>
              <a:t>thể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10-</a:t>
            </a:r>
            <a:r>
              <a:rPr sz="1800" dirty="0">
                <a:latin typeface="Calibri"/>
                <a:cs typeface="Calibri"/>
              </a:rPr>
              <a:t>15%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với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mức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nền.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SzPct val="119444"/>
              <a:buFont typeface="Wingdings"/>
              <a:buChar char="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Chống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chỉ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định: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Suy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độ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3-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theo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Hiệp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hội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York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(NYHA)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gãy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xương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(ở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phụ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nữ),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thiếu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máu.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15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spc="480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Pioglitazole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thể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làm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bàng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quang.</a:t>
            </a:r>
            <a:endParaRPr sz="1800">
              <a:latin typeface="Calibri"/>
              <a:cs typeface="Calibri"/>
            </a:endParaRPr>
          </a:p>
          <a:p>
            <a:pPr marL="297815" marR="6350" indent="-285750" algn="just">
              <a:lnSpc>
                <a:spcPct val="150000"/>
              </a:lnSpc>
              <a:spcBef>
                <a:spcPts val="5"/>
              </a:spcBef>
              <a:buClr>
                <a:srgbClr val="C00000"/>
              </a:buClr>
              <a:buSzPct val="119444"/>
              <a:buFont typeface="Wingdings"/>
              <a:buChar char="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Không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được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khuyến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cáo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nhân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đang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bị/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tiền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sử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bị 	</a:t>
            </a:r>
            <a:r>
              <a:rPr sz="1800" dirty="0">
                <a:latin typeface="Calibri"/>
                <a:cs typeface="Calibri"/>
              </a:rPr>
              <a:t>ung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thư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bàng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quang.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Cần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hỏi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kĩ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nhân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về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tiền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sử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ung 	</a:t>
            </a:r>
            <a:r>
              <a:rPr sz="1800" dirty="0">
                <a:latin typeface="Calibri"/>
                <a:cs typeface="Calibri"/>
              </a:rPr>
              <a:t>thư,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đặc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biệt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là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bàng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quang.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SzPct val="119444"/>
              <a:buFont typeface="Wingdings"/>
              <a:buChar char="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Kiểm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nước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tiểu,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tìm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hồng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cầu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trong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nước</a:t>
            </a:r>
            <a:r>
              <a:rPr sz="1800" spc="-10" dirty="0">
                <a:latin typeface="Calibri"/>
                <a:cs typeface="Calibri"/>
              </a:rPr>
              <a:t> tiểu.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SzPct val="119444"/>
              <a:buFont typeface="Wingdings"/>
              <a:buChar char="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Nên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dùng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liều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thấp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không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nên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dùng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kéo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dài.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634804B-0D0E-908C-828C-4105C439B20F}"/>
              </a:ext>
            </a:extLst>
          </p:cNvPr>
          <p:cNvSpPr/>
          <p:nvPr/>
        </p:nvSpPr>
        <p:spPr>
          <a:xfrm>
            <a:off x="3581400" y="21320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DB14A-BFE9-4EFD-54A8-51360DF71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D39438C-F1CC-E309-997E-79E8EF4D0458}"/>
              </a:ext>
            </a:extLst>
          </p:cNvPr>
          <p:cNvSpPr/>
          <p:nvPr/>
        </p:nvSpPr>
        <p:spPr>
          <a:xfrm>
            <a:off x="156210" y="166878"/>
            <a:ext cx="7048500" cy="631190"/>
          </a:xfrm>
          <a:custGeom>
            <a:avLst/>
            <a:gdLst/>
            <a:ahLst/>
            <a:cxnLst/>
            <a:rect l="l" t="t" r="r" b="b"/>
            <a:pathLst>
              <a:path w="7048500" h="631190">
                <a:moveTo>
                  <a:pt x="0" y="105156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9"/>
                </a:lnTo>
                <a:lnTo>
                  <a:pt x="105155" y="0"/>
                </a:lnTo>
                <a:lnTo>
                  <a:pt x="6943344" y="0"/>
                </a:lnTo>
                <a:lnTo>
                  <a:pt x="6984259" y="8269"/>
                </a:lnTo>
                <a:lnTo>
                  <a:pt x="7017686" y="30813"/>
                </a:lnTo>
                <a:lnTo>
                  <a:pt x="7040231" y="64240"/>
                </a:lnTo>
                <a:lnTo>
                  <a:pt x="7048500" y="105156"/>
                </a:lnTo>
                <a:lnTo>
                  <a:pt x="7048500" y="525780"/>
                </a:lnTo>
                <a:lnTo>
                  <a:pt x="7040231" y="566696"/>
                </a:lnTo>
                <a:lnTo>
                  <a:pt x="7017686" y="600122"/>
                </a:lnTo>
                <a:lnTo>
                  <a:pt x="6984259" y="622667"/>
                </a:lnTo>
                <a:lnTo>
                  <a:pt x="6943344" y="630936"/>
                </a:lnTo>
                <a:lnTo>
                  <a:pt x="105155" y="630936"/>
                </a:lnTo>
                <a:lnTo>
                  <a:pt x="64224" y="622667"/>
                </a:lnTo>
                <a:lnTo>
                  <a:pt x="30799" y="600122"/>
                </a:lnTo>
                <a:lnTo>
                  <a:pt x="8263" y="566696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6E862FB-FC2B-5CB1-322F-3179F296A69B}"/>
              </a:ext>
            </a:extLst>
          </p:cNvPr>
          <p:cNvSpPr txBox="1"/>
          <p:nvPr/>
        </p:nvSpPr>
        <p:spPr>
          <a:xfrm>
            <a:off x="265277" y="278384"/>
            <a:ext cx="673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TĂNG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NHẠY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CẢM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VỚI</a:t>
            </a:r>
            <a:r>
              <a:rPr sz="2400" b="1" spc="-7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INSULIN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124CFA72-110D-8214-F818-8391C736D804}"/>
              </a:ext>
            </a:extLst>
          </p:cNvPr>
          <p:cNvGrpSpPr/>
          <p:nvPr/>
        </p:nvGrpSpPr>
        <p:grpSpPr>
          <a:xfrm>
            <a:off x="7562024" y="213296"/>
            <a:ext cx="4629976" cy="550545"/>
            <a:chOff x="7562024" y="213296"/>
            <a:chExt cx="2348865" cy="55054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08FD8DE-7627-4D78-973B-6F8BAB7EE65E}"/>
                </a:ext>
              </a:extLst>
            </p:cNvPr>
            <p:cNvSpPr/>
            <p:nvPr/>
          </p:nvSpPr>
          <p:spPr>
            <a:xfrm>
              <a:off x="7575041" y="226314"/>
              <a:ext cx="2322830" cy="524510"/>
            </a:xfrm>
            <a:custGeom>
              <a:avLst/>
              <a:gdLst/>
              <a:ahLst/>
              <a:cxnLst/>
              <a:rect l="l" t="t" r="r" b="b"/>
              <a:pathLst>
                <a:path w="2322829" h="524510">
                  <a:moveTo>
                    <a:pt x="2322576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2322576" y="524255"/>
                  </a:lnTo>
                  <a:lnTo>
                    <a:pt x="2322576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EBE7565-3EE6-863F-0C07-CFFEF3B5D428}"/>
                </a:ext>
              </a:extLst>
            </p:cNvPr>
            <p:cNvSpPr/>
            <p:nvPr/>
          </p:nvSpPr>
          <p:spPr>
            <a:xfrm>
              <a:off x="7575041" y="226314"/>
              <a:ext cx="2322830" cy="524510"/>
            </a:xfrm>
            <a:custGeom>
              <a:avLst/>
              <a:gdLst/>
              <a:ahLst/>
              <a:cxnLst/>
              <a:rect l="l" t="t" r="r" b="b"/>
              <a:pathLst>
                <a:path w="2322829" h="524510">
                  <a:moveTo>
                    <a:pt x="0" y="524256"/>
                  </a:moveTo>
                  <a:lnTo>
                    <a:pt x="2322576" y="524256"/>
                  </a:lnTo>
                  <a:lnTo>
                    <a:pt x="2322576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DDDA7447-26AF-9700-042D-0E23E17EB6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7995" y="250063"/>
            <a:ext cx="4604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>
                <a:solidFill>
                  <a:srgbClr val="FFFFFF"/>
                </a:solidFill>
              </a:rPr>
              <a:t>2.Thiazolidinedione</a:t>
            </a:r>
            <a:r>
              <a:rPr lang="en-US" sz="2800" spc="-40" dirty="0">
                <a:solidFill>
                  <a:srgbClr val="FFFFFF"/>
                </a:solidFill>
              </a:rPr>
              <a:t> </a:t>
            </a:r>
            <a:r>
              <a:rPr lang="en-US" sz="2800" spc="-10" dirty="0">
                <a:solidFill>
                  <a:srgbClr val="FFFFFF"/>
                </a:solidFill>
              </a:rPr>
              <a:t>(TZDs)</a:t>
            </a:r>
            <a:endParaRPr sz="2800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92E1932-1EAC-2ED0-B0BF-01AAF4AE9FC5}"/>
              </a:ext>
            </a:extLst>
          </p:cNvPr>
          <p:cNvSpPr/>
          <p:nvPr/>
        </p:nvSpPr>
        <p:spPr>
          <a:xfrm>
            <a:off x="243840" y="1670304"/>
            <a:ext cx="5851398" cy="368935"/>
          </a:xfrm>
          <a:custGeom>
            <a:avLst/>
            <a:gdLst/>
            <a:ahLst/>
            <a:cxnLst/>
            <a:rect l="l" t="t" r="r" b="b"/>
            <a:pathLst>
              <a:path w="6871970" h="368935">
                <a:moveTo>
                  <a:pt x="6871716" y="0"/>
                </a:moveTo>
                <a:lnTo>
                  <a:pt x="0" y="0"/>
                </a:lnTo>
                <a:lnTo>
                  <a:pt x="0" y="368808"/>
                </a:lnTo>
                <a:lnTo>
                  <a:pt x="6871716" y="368808"/>
                </a:lnTo>
                <a:lnTo>
                  <a:pt x="6871716" y="0"/>
                </a:lnTo>
                <a:close/>
              </a:path>
            </a:pathLst>
          </a:custGeom>
          <a:solidFill>
            <a:srgbClr val="2AC2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555D6AA-0E9C-F001-D6C3-A71E941D2A4F}"/>
              </a:ext>
            </a:extLst>
          </p:cNvPr>
          <p:cNvSpPr txBox="1"/>
          <p:nvPr/>
        </p:nvSpPr>
        <p:spPr>
          <a:xfrm>
            <a:off x="322885" y="1669670"/>
            <a:ext cx="562071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Tác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dụng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không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mong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muốn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5780AF9-6F10-9C08-88F0-51B810E5ADB9}"/>
              </a:ext>
            </a:extLst>
          </p:cNvPr>
          <p:cNvSpPr/>
          <p:nvPr/>
        </p:nvSpPr>
        <p:spPr>
          <a:xfrm>
            <a:off x="207544" y="2039239"/>
            <a:ext cx="5851398" cy="1331976"/>
          </a:xfrm>
          <a:custGeom>
            <a:avLst/>
            <a:gdLst/>
            <a:ahLst/>
            <a:cxnLst/>
            <a:rect l="l" t="t" r="r" b="b"/>
            <a:pathLst>
              <a:path w="6871970" h="3001010">
                <a:moveTo>
                  <a:pt x="0" y="3000756"/>
                </a:moveTo>
                <a:lnTo>
                  <a:pt x="6871716" y="3000756"/>
                </a:lnTo>
                <a:lnTo>
                  <a:pt x="6871716" y="0"/>
                </a:lnTo>
                <a:lnTo>
                  <a:pt x="0" y="0"/>
                </a:lnTo>
                <a:lnTo>
                  <a:pt x="0" y="3000756"/>
                </a:lnTo>
                <a:close/>
              </a:path>
            </a:pathLst>
          </a:custGeom>
          <a:ln w="38100">
            <a:solidFill>
              <a:srgbClr val="2AC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5C67CB4-4177-B9F0-AD61-821788ABC40E}"/>
              </a:ext>
            </a:extLst>
          </p:cNvPr>
          <p:cNvSpPr txBox="1"/>
          <p:nvPr/>
        </p:nvSpPr>
        <p:spPr>
          <a:xfrm>
            <a:off x="322885" y="2568828"/>
            <a:ext cx="5455616" cy="427681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175"/>
              </a:spcBef>
              <a:buFont typeface="Times New Roman"/>
              <a:buChar char="-"/>
              <a:tabLst>
                <a:tab pos="342265" algn="l"/>
              </a:tabLst>
            </a:pPr>
            <a:r>
              <a:rPr lang="en-US" sz="1800" dirty="0" err="1">
                <a:latin typeface="Calibri"/>
                <a:cs typeface="Calibri"/>
              </a:rPr>
              <a:t>Phù</a:t>
            </a:r>
            <a:r>
              <a:rPr lang="en-US" sz="1800" dirty="0">
                <a:latin typeface="Calibri"/>
                <a:cs typeface="Calibri"/>
              </a:rPr>
              <a:t>, </a:t>
            </a:r>
            <a:r>
              <a:rPr lang="en-US" sz="1800" dirty="0" err="1">
                <a:latin typeface="Calibri"/>
                <a:cs typeface="Calibri"/>
              </a:rPr>
              <a:t>thiếu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máu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46D6062-2247-150C-3C66-5A0700331C02}"/>
              </a:ext>
            </a:extLst>
          </p:cNvPr>
          <p:cNvSpPr txBox="1"/>
          <p:nvPr/>
        </p:nvSpPr>
        <p:spPr>
          <a:xfrm>
            <a:off x="7654542" y="1179703"/>
            <a:ext cx="4292855" cy="1128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354965" algn="l"/>
              </a:tabLst>
            </a:pPr>
            <a:r>
              <a:rPr lang="en-US" sz="2400" b="1" dirty="0" err="1">
                <a:latin typeface="Calibri"/>
                <a:cs typeface="Calibri"/>
              </a:rPr>
              <a:t>Chỉ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dirty="0" err="1">
                <a:latin typeface="Calibri"/>
                <a:cs typeface="Calibri"/>
              </a:rPr>
              <a:t>định</a:t>
            </a:r>
            <a:r>
              <a:rPr lang="en-US" sz="2400" b="1" dirty="0">
                <a:latin typeface="Calibri"/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354965" algn="l"/>
              </a:tabLst>
            </a:pPr>
            <a:r>
              <a:rPr lang="en-US" sz="2400" dirty="0">
                <a:latin typeface="Calibri"/>
                <a:cs typeface="Calibri"/>
              </a:rPr>
              <a:t>BN ĐTĐ type 2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5470971-BDF6-4380-7C60-E8462F7B2317}"/>
              </a:ext>
            </a:extLst>
          </p:cNvPr>
          <p:cNvSpPr txBox="1"/>
          <p:nvPr/>
        </p:nvSpPr>
        <p:spPr>
          <a:xfrm>
            <a:off x="6543647" y="2895599"/>
            <a:ext cx="5455616" cy="23869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0" tIns="23495" rIns="0" bIns="0" rtlCol="0">
            <a:spAutoFit/>
          </a:bodyPr>
          <a:lstStyle/>
          <a:p>
            <a:pPr marL="92710" marR="83185" algn="just">
              <a:lnSpc>
                <a:spcPts val="3600"/>
              </a:lnSpc>
              <a:spcBef>
                <a:spcPts val="185"/>
              </a:spcBef>
            </a:pP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Chống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chỉ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Calibri"/>
                <a:cs typeface="Calibri"/>
              </a:rPr>
              <a:t>định</a:t>
            </a: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</a:p>
          <a:p>
            <a:pPr marL="435610" marR="83185" indent="-342900" algn="just">
              <a:lnSpc>
                <a:spcPts val="3600"/>
              </a:lnSpc>
              <a:spcBef>
                <a:spcPts val="185"/>
              </a:spcBef>
              <a:buFontTx/>
              <a:buChar char="-"/>
            </a:pP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Phụ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nữ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có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thai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và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cho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con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bú</a:t>
            </a:r>
            <a:endParaRPr lang="en-US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35610" marR="83185" indent="-342900" algn="just">
              <a:lnSpc>
                <a:spcPts val="3600"/>
              </a:lnSpc>
              <a:spcBef>
                <a:spcPts val="185"/>
              </a:spcBef>
              <a:buFontTx/>
              <a:buChar char="-"/>
            </a:pP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Trẻ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dưới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18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tuổi</a:t>
            </a:r>
            <a:endParaRPr lang="en-US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35610" marR="83185" indent="-342900" algn="just">
              <a:lnSpc>
                <a:spcPts val="3600"/>
              </a:lnSpc>
              <a:spcBef>
                <a:spcPts val="185"/>
              </a:spcBef>
              <a:buFontTx/>
              <a:buChar char="-"/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Suy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gan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suy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thận</a:t>
            </a:r>
            <a:endParaRPr lang="en-US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35610" marR="83185" indent="-342900" algn="just">
              <a:lnSpc>
                <a:spcPts val="3600"/>
              </a:lnSpc>
              <a:spcBef>
                <a:spcPts val="185"/>
              </a:spcBef>
              <a:buFontTx/>
              <a:buChar char="-"/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Theo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dõi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men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gan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trong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quá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trình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điều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trị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41DF6730-FAD7-3C8D-6D22-1443D1F17A9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C091832-159F-57FC-B283-9965F30A0C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1EC583FA-7521-3AF5-3229-AC626165B9ED}"/>
                </a:ext>
              </a:extLst>
            </p:cNvPr>
            <p:cNvSpPr/>
            <p:nvPr/>
          </p:nvSpPr>
          <p:spPr>
            <a:xfrm>
              <a:off x="1072367" y="5990388"/>
              <a:ext cx="24765" cy="57785"/>
            </a:xfrm>
            <a:custGeom>
              <a:avLst/>
              <a:gdLst/>
              <a:ahLst/>
              <a:cxnLst/>
              <a:rect l="l" t="t" r="r" b="b"/>
              <a:pathLst>
                <a:path w="24765" h="57785">
                  <a:moveTo>
                    <a:pt x="9745" y="34273"/>
                  </a:moveTo>
                  <a:lnTo>
                    <a:pt x="6321" y="35753"/>
                  </a:lnTo>
                  <a:lnTo>
                    <a:pt x="7294" y="38485"/>
                  </a:lnTo>
                  <a:lnTo>
                    <a:pt x="8806" y="45308"/>
                  </a:lnTo>
                  <a:lnTo>
                    <a:pt x="10523" y="51758"/>
                  </a:lnTo>
                  <a:lnTo>
                    <a:pt x="11318" y="54340"/>
                  </a:lnTo>
                  <a:lnTo>
                    <a:pt x="13713" y="57364"/>
                  </a:lnTo>
                  <a:lnTo>
                    <a:pt x="17680" y="56216"/>
                  </a:lnTo>
                  <a:lnTo>
                    <a:pt x="23649" y="48620"/>
                  </a:lnTo>
                  <a:lnTo>
                    <a:pt x="24545" y="43580"/>
                  </a:lnTo>
                  <a:lnTo>
                    <a:pt x="22676" y="41100"/>
                  </a:lnTo>
                  <a:lnTo>
                    <a:pt x="23051" y="41100"/>
                  </a:lnTo>
                  <a:lnTo>
                    <a:pt x="22115" y="35753"/>
                  </a:lnTo>
                  <a:lnTo>
                    <a:pt x="22035" y="35297"/>
                  </a:lnTo>
                  <a:lnTo>
                    <a:pt x="10736" y="35297"/>
                  </a:lnTo>
                  <a:lnTo>
                    <a:pt x="9745" y="34273"/>
                  </a:lnTo>
                  <a:close/>
                </a:path>
                <a:path w="24765" h="57785">
                  <a:moveTo>
                    <a:pt x="23051" y="41100"/>
                  </a:moveTo>
                  <a:lnTo>
                    <a:pt x="22676" y="41100"/>
                  </a:lnTo>
                  <a:lnTo>
                    <a:pt x="23207" y="41804"/>
                  </a:lnTo>
                  <a:lnTo>
                    <a:pt x="23051" y="41100"/>
                  </a:lnTo>
                  <a:close/>
                </a:path>
                <a:path w="24765" h="57785">
                  <a:moveTo>
                    <a:pt x="1133" y="26961"/>
                  </a:moveTo>
                  <a:lnTo>
                    <a:pt x="6327" y="35753"/>
                  </a:lnTo>
                  <a:lnTo>
                    <a:pt x="5108" y="32347"/>
                  </a:lnTo>
                  <a:lnTo>
                    <a:pt x="3579" y="31855"/>
                  </a:lnTo>
                  <a:lnTo>
                    <a:pt x="2767" y="31135"/>
                  </a:lnTo>
                  <a:lnTo>
                    <a:pt x="1918" y="29155"/>
                  </a:lnTo>
                  <a:lnTo>
                    <a:pt x="1427" y="29155"/>
                  </a:lnTo>
                  <a:lnTo>
                    <a:pt x="1469" y="27548"/>
                  </a:lnTo>
                  <a:lnTo>
                    <a:pt x="1133" y="26961"/>
                  </a:lnTo>
                  <a:close/>
                </a:path>
                <a:path w="24765" h="57785">
                  <a:moveTo>
                    <a:pt x="2012" y="28339"/>
                  </a:moveTo>
                  <a:lnTo>
                    <a:pt x="1750" y="28764"/>
                  </a:lnTo>
                  <a:lnTo>
                    <a:pt x="2635" y="30827"/>
                  </a:lnTo>
                  <a:lnTo>
                    <a:pt x="2699" y="30975"/>
                  </a:lnTo>
                  <a:lnTo>
                    <a:pt x="2767" y="31135"/>
                  </a:lnTo>
                  <a:lnTo>
                    <a:pt x="3579" y="31855"/>
                  </a:lnTo>
                  <a:lnTo>
                    <a:pt x="5108" y="32347"/>
                  </a:lnTo>
                  <a:lnTo>
                    <a:pt x="6321" y="35753"/>
                  </a:lnTo>
                  <a:lnTo>
                    <a:pt x="9745" y="34273"/>
                  </a:lnTo>
                  <a:lnTo>
                    <a:pt x="7880" y="32347"/>
                  </a:lnTo>
                  <a:lnTo>
                    <a:pt x="7596" y="31855"/>
                  </a:lnTo>
                  <a:lnTo>
                    <a:pt x="7340" y="31354"/>
                  </a:lnTo>
                  <a:lnTo>
                    <a:pt x="7228" y="31135"/>
                  </a:lnTo>
                  <a:lnTo>
                    <a:pt x="7146" y="30975"/>
                  </a:lnTo>
                  <a:lnTo>
                    <a:pt x="5612" y="30975"/>
                  </a:lnTo>
                  <a:lnTo>
                    <a:pt x="3125" y="30437"/>
                  </a:lnTo>
                  <a:lnTo>
                    <a:pt x="2012" y="28339"/>
                  </a:lnTo>
                  <a:close/>
                </a:path>
                <a:path w="24765" h="57785">
                  <a:moveTo>
                    <a:pt x="16016" y="5102"/>
                  </a:moveTo>
                  <a:lnTo>
                    <a:pt x="16140" y="10880"/>
                  </a:lnTo>
                  <a:lnTo>
                    <a:pt x="16262" y="12737"/>
                  </a:lnTo>
                  <a:lnTo>
                    <a:pt x="16360" y="13967"/>
                  </a:lnTo>
                  <a:lnTo>
                    <a:pt x="16624" y="14406"/>
                  </a:lnTo>
                  <a:lnTo>
                    <a:pt x="16706" y="14544"/>
                  </a:lnTo>
                  <a:lnTo>
                    <a:pt x="16788" y="14681"/>
                  </a:lnTo>
                  <a:lnTo>
                    <a:pt x="16873" y="17186"/>
                  </a:lnTo>
                  <a:lnTo>
                    <a:pt x="16965" y="17905"/>
                  </a:lnTo>
                  <a:lnTo>
                    <a:pt x="17082" y="21526"/>
                  </a:lnTo>
                  <a:lnTo>
                    <a:pt x="16468" y="24554"/>
                  </a:lnTo>
                  <a:lnTo>
                    <a:pt x="16381" y="24983"/>
                  </a:lnTo>
                  <a:lnTo>
                    <a:pt x="16303" y="25366"/>
                  </a:lnTo>
                  <a:lnTo>
                    <a:pt x="16187" y="25940"/>
                  </a:lnTo>
                  <a:lnTo>
                    <a:pt x="16071" y="26509"/>
                  </a:lnTo>
                  <a:lnTo>
                    <a:pt x="15980" y="26961"/>
                  </a:lnTo>
                  <a:lnTo>
                    <a:pt x="15861" y="27548"/>
                  </a:lnTo>
                  <a:lnTo>
                    <a:pt x="15790" y="27895"/>
                  </a:lnTo>
                  <a:lnTo>
                    <a:pt x="11561" y="33564"/>
                  </a:lnTo>
                  <a:lnTo>
                    <a:pt x="11386" y="33564"/>
                  </a:lnTo>
                  <a:lnTo>
                    <a:pt x="9745" y="34273"/>
                  </a:lnTo>
                  <a:lnTo>
                    <a:pt x="10736" y="35297"/>
                  </a:lnTo>
                  <a:lnTo>
                    <a:pt x="15450" y="33564"/>
                  </a:lnTo>
                  <a:lnTo>
                    <a:pt x="20497" y="26509"/>
                  </a:lnTo>
                  <a:lnTo>
                    <a:pt x="20398" y="25940"/>
                  </a:lnTo>
                  <a:lnTo>
                    <a:pt x="20297" y="25366"/>
                  </a:lnTo>
                  <a:lnTo>
                    <a:pt x="18505" y="17905"/>
                  </a:lnTo>
                  <a:lnTo>
                    <a:pt x="18409" y="17511"/>
                  </a:lnTo>
                  <a:lnTo>
                    <a:pt x="18331" y="17186"/>
                  </a:lnTo>
                  <a:lnTo>
                    <a:pt x="18249" y="16899"/>
                  </a:lnTo>
                  <a:lnTo>
                    <a:pt x="18130" y="16482"/>
                  </a:lnTo>
                  <a:lnTo>
                    <a:pt x="18027" y="16121"/>
                  </a:lnTo>
                  <a:lnTo>
                    <a:pt x="17983" y="15967"/>
                  </a:lnTo>
                  <a:lnTo>
                    <a:pt x="17883" y="15620"/>
                  </a:lnTo>
                  <a:lnTo>
                    <a:pt x="17817" y="15390"/>
                  </a:lnTo>
                  <a:lnTo>
                    <a:pt x="17697" y="14886"/>
                  </a:lnTo>
                  <a:lnTo>
                    <a:pt x="17406" y="13090"/>
                  </a:lnTo>
                  <a:lnTo>
                    <a:pt x="17348" y="12737"/>
                  </a:lnTo>
                  <a:lnTo>
                    <a:pt x="16366" y="11763"/>
                  </a:lnTo>
                  <a:lnTo>
                    <a:pt x="18841" y="11763"/>
                  </a:lnTo>
                  <a:lnTo>
                    <a:pt x="16016" y="5102"/>
                  </a:lnTo>
                  <a:close/>
                </a:path>
                <a:path w="24765" h="57785">
                  <a:moveTo>
                    <a:pt x="20497" y="26509"/>
                  </a:moveTo>
                  <a:lnTo>
                    <a:pt x="15450" y="33564"/>
                  </a:lnTo>
                  <a:lnTo>
                    <a:pt x="10736" y="35297"/>
                  </a:lnTo>
                  <a:lnTo>
                    <a:pt x="22035" y="35297"/>
                  </a:lnTo>
                  <a:lnTo>
                    <a:pt x="20960" y="29155"/>
                  </a:lnTo>
                  <a:lnTo>
                    <a:pt x="20892" y="28764"/>
                  </a:lnTo>
                  <a:lnTo>
                    <a:pt x="20818" y="28339"/>
                  </a:lnTo>
                  <a:lnTo>
                    <a:pt x="20740" y="27895"/>
                  </a:lnTo>
                  <a:lnTo>
                    <a:pt x="20679" y="27548"/>
                  </a:lnTo>
                  <a:lnTo>
                    <a:pt x="20577" y="26961"/>
                  </a:lnTo>
                  <a:lnTo>
                    <a:pt x="20497" y="26509"/>
                  </a:lnTo>
                  <a:close/>
                </a:path>
                <a:path w="24765" h="57785">
                  <a:moveTo>
                    <a:pt x="13894" y="30437"/>
                  </a:moveTo>
                  <a:lnTo>
                    <a:pt x="6905" y="30437"/>
                  </a:lnTo>
                  <a:lnTo>
                    <a:pt x="7070" y="30827"/>
                  </a:lnTo>
                  <a:lnTo>
                    <a:pt x="7596" y="31855"/>
                  </a:lnTo>
                  <a:lnTo>
                    <a:pt x="7880" y="32347"/>
                  </a:lnTo>
                  <a:lnTo>
                    <a:pt x="9745" y="34273"/>
                  </a:lnTo>
                  <a:lnTo>
                    <a:pt x="11386" y="33564"/>
                  </a:lnTo>
                  <a:lnTo>
                    <a:pt x="11561" y="33564"/>
                  </a:lnTo>
                  <a:lnTo>
                    <a:pt x="13894" y="30437"/>
                  </a:lnTo>
                  <a:close/>
                </a:path>
                <a:path w="24765" h="57785">
                  <a:moveTo>
                    <a:pt x="14127" y="18583"/>
                  </a:moveTo>
                  <a:lnTo>
                    <a:pt x="13962" y="18583"/>
                  </a:lnTo>
                  <a:lnTo>
                    <a:pt x="8771" y="21149"/>
                  </a:lnTo>
                  <a:lnTo>
                    <a:pt x="3653" y="25624"/>
                  </a:lnTo>
                  <a:lnTo>
                    <a:pt x="2221" y="27895"/>
                  </a:lnTo>
                  <a:lnTo>
                    <a:pt x="2012" y="28339"/>
                  </a:lnTo>
                  <a:lnTo>
                    <a:pt x="3125" y="30437"/>
                  </a:lnTo>
                  <a:lnTo>
                    <a:pt x="5612" y="30975"/>
                  </a:lnTo>
                  <a:lnTo>
                    <a:pt x="6744" y="30437"/>
                  </a:lnTo>
                  <a:lnTo>
                    <a:pt x="6905" y="30437"/>
                  </a:lnTo>
                  <a:lnTo>
                    <a:pt x="4592" y="24983"/>
                  </a:lnTo>
                  <a:lnTo>
                    <a:pt x="13958" y="24983"/>
                  </a:lnTo>
                  <a:lnTo>
                    <a:pt x="15894" y="20455"/>
                  </a:lnTo>
                  <a:lnTo>
                    <a:pt x="16002" y="20204"/>
                  </a:lnTo>
                  <a:lnTo>
                    <a:pt x="16064" y="20058"/>
                  </a:lnTo>
                  <a:lnTo>
                    <a:pt x="16293" y="20058"/>
                  </a:lnTo>
                  <a:lnTo>
                    <a:pt x="14127" y="18583"/>
                  </a:lnTo>
                  <a:close/>
                </a:path>
                <a:path w="24765" h="57785">
                  <a:moveTo>
                    <a:pt x="16707" y="18754"/>
                  </a:moveTo>
                  <a:lnTo>
                    <a:pt x="16441" y="19178"/>
                  </a:lnTo>
                  <a:lnTo>
                    <a:pt x="13794" y="25366"/>
                  </a:lnTo>
                  <a:lnTo>
                    <a:pt x="11159" y="28339"/>
                  </a:lnTo>
                  <a:lnTo>
                    <a:pt x="5612" y="30975"/>
                  </a:lnTo>
                  <a:lnTo>
                    <a:pt x="7146" y="30975"/>
                  </a:lnTo>
                  <a:lnTo>
                    <a:pt x="6905" y="30437"/>
                  </a:lnTo>
                  <a:lnTo>
                    <a:pt x="13894" y="30437"/>
                  </a:lnTo>
                  <a:lnTo>
                    <a:pt x="15790" y="27895"/>
                  </a:lnTo>
                  <a:lnTo>
                    <a:pt x="17082" y="21526"/>
                  </a:lnTo>
                  <a:lnTo>
                    <a:pt x="17065" y="20455"/>
                  </a:lnTo>
                  <a:lnTo>
                    <a:pt x="16877" y="20455"/>
                  </a:lnTo>
                  <a:lnTo>
                    <a:pt x="16293" y="20058"/>
                  </a:lnTo>
                  <a:lnTo>
                    <a:pt x="16834" y="20058"/>
                  </a:lnTo>
                  <a:lnTo>
                    <a:pt x="16707" y="18754"/>
                  </a:lnTo>
                  <a:close/>
                </a:path>
                <a:path w="24765" h="57785">
                  <a:moveTo>
                    <a:pt x="13958" y="24983"/>
                  </a:moveTo>
                  <a:lnTo>
                    <a:pt x="4592" y="24983"/>
                  </a:lnTo>
                  <a:lnTo>
                    <a:pt x="6905" y="30437"/>
                  </a:lnTo>
                  <a:lnTo>
                    <a:pt x="6744" y="30437"/>
                  </a:lnTo>
                  <a:lnTo>
                    <a:pt x="11159" y="28339"/>
                  </a:lnTo>
                  <a:lnTo>
                    <a:pt x="13794" y="25366"/>
                  </a:lnTo>
                  <a:lnTo>
                    <a:pt x="13958" y="24983"/>
                  </a:lnTo>
                  <a:close/>
                </a:path>
                <a:path w="24765" h="57785">
                  <a:moveTo>
                    <a:pt x="1515" y="27895"/>
                  </a:moveTo>
                  <a:lnTo>
                    <a:pt x="1427" y="29155"/>
                  </a:lnTo>
                  <a:lnTo>
                    <a:pt x="1673" y="28764"/>
                  </a:lnTo>
                  <a:lnTo>
                    <a:pt x="1684" y="28339"/>
                  </a:lnTo>
                  <a:lnTo>
                    <a:pt x="1515" y="27895"/>
                  </a:lnTo>
                  <a:close/>
                </a:path>
                <a:path w="24765" h="57785">
                  <a:moveTo>
                    <a:pt x="1750" y="28764"/>
                  </a:moveTo>
                  <a:lnTo>
                    <a:pt x="1427" y="29155"/>
                  </a:lnTo>
                  <a:lnTo>
                    <a:pt x="1918" y="29155"/>
                  </a:lnTo>
                  <a:lnTo>
                    <a:pt x="1750" y="28764"/>
                  </a:lnTo>
                  <a:close/>
                </a:path>
                <a:path w="24765" h="57785">
                  <a:moveTo>
                    <a:pt x="1772" y="27895"/>
                  </a:moveTo>
                  <a:lnTo>
                    <a:pt x="1732" y="28764"/>
                  </a:lnTo>
                  <a:lnTo>
                    <a:pt x="1942" y="28339"/>
                  </a:lnTo>
                  <a:lnTo>
                    <a:pt x="1772" y="27895"/>
                  </a:lnTo>
                  <a:close/>
                </a:path>
                <a:path w="24765" h="57785">
                  <a:moveTo>
                    <a:pt x="2566" y="20204"/>
                  </a:moveTo>
                  <a:lnTo>
                    <a:pt x="2409" y="20455"/>
                  </a:lnTo>
                  <a:lnTo>
                    <a:pt x="1733" y="24554"/>
                  </a:lnTo>
                  <a:lnTo>
                    <a:pt x="1662" y="24983"/>
                  </a:lnTo>
                  <a:lnTo>
                    <a:pt x="1592" y="27548"/>
                  </a:lnTo>
                  <a:lnTo>
                    <a:pt x="2012" y="28339"/>
                  </a:lnTo>
                  <a:lnTo>
                    <a:pt x="2221" y="27895"/>
                  </a:lnTo>
                  <a:lnTo>
                    <a:pt x="3653" y="25624"/>
                  </a:lnTo>
                  <a:lnTo>
                    <a:pt x="4372" y="24983"/>
                  </a:lnTo>
                  <a:lnTo>
                    <a:pt x="4592" y="24983"/>
                  </a:lnTo>
                  <a:lnTo>
                    <a:pt x="2672" y="20455"/>
                  </a:lnTo>
                  <a:lnTo>
                    <a:pt x="2566" y="20204"/>
                  </a:lnTo>
                  <a:close/>
                </a:path>
                <a:path w="24765" h="57785">
                  <a:moveTo>
                    <a:pt x="1516" y="26961"/>
                  </a:moveTo>
                  <a:lnTo>
                    <a:pt x="1515" y="27895"/>
                  </a:lnTo>
                  <a:lnTo>
                    <a:pt x="1586" y="27548"/>
                  </a:lnTo>
                  <a:lnTo>
                    <a:pt x="1319" y="26961"/>
                  </a:lnTo>
                  <a:lnTo>
                    <a:pt x="1516" y="26961"/>
                  </a:lnTo>
                  <a:close/>
                </a:path>
                <a:path w="24765" h="57785">
                  <a:moveTo>
                    <a:pt x="1581" y="26961"/>
                  </a:moveTo>
                  <a:lnTo>
                    <a:pt x="1469" y="27548"/>
                  </a:lnTo>
                  <a:lnTo>
                    <a:pt x="1669" y="27895"/>
                  </a:lnTo>
                  <a:lnTo>
                    <a:pt x="1624" y="27548"/>
                  </a:lnTo>
                  <a:lnTo>
                    <a:pt x="1338" y="26961"/>
                  </a:lnTo>
                  <a:lnTo>
                    <a:pt x="1581" y="26961"/>
                  </a:lnTo>
                  <a:close/>
                </a:path>
                <a:path w="24765" h="57785">
                  <a:moveTo>
                    <a:pt x="1078" y="26147"/>
                  </a:moveTo>
                  <a:lnTo>
                    <a:pt x="1133" y="26961"/>
                  </a:lnTo>
                  <a:lnTo>
                    <a:pt x="1469" y="27548"/>
                  </a:lnTo>
                  <a:lnTo>
                    <a:pt x="1281" y="26961"/>
                  </a:lnTo>
                  <a:lnTo>
                    <a:pt x="1253" y="26509"/>
                  </a:lnTo>
                  <a:lnTo>
                    <a:pt x="1078" y="26147"/>
                  </a:lnTo>
                  <a:close/>
                </a:path>
                <a:path w="24765" h="57785">
                  <a:moveTo>
                    <a:pt x="2409" y="20455"/>
                  </a:moveTo>
                  <a:lnTo>
                    <a:pt x="2197" y="20899"/>
                  </a:lnTo>
                  <a:lnTo>
                    <a:pt x="1268" y="23445"/>
                  </a:lnTo>
                  <a:lnTo>
                    <a:pt x="957" y="24554"/>
                  </a:lnTo>
                  <a:lnTo>
                    <a:pt x="1031" y="24983"/>
                  </a:lnTo>
                  <a:lnTo>
                    <a:pt x="1131" y="25366"/>
                  </a:lnTo>
                  <a:lnTo>
                    <a:pt x="1218" y="26147"/>
                  </a:lnTo>
                  <a:lnTo>
                    <a:pt x="1338" y="26961"/>
                  </a:lnTo>
                  <a:lnTo>
                    <a:pt x="1611" y="27548"/>
                  </a:lnTo>
                  <a:lnTo>
                    <a:pt x="1733" y="24554"/>
                  </a:lnTo>
                  <a:lnTo>
                    <a:pt x="2232" y="21526"/>
                  </a:lnTo>
                  <a:lnTo>
                    <a:pt x="2336" y="20899"/>
                  </a:lnTo>
                  <a:lnTo>
                    <a:pt x="2409" y="20455"/>
                  </a:lnTo>
                  <a:close/>
                </a:path>
                <a:path w="24765" h="57785">
                  <a:moveTo>
                    <a:pt x="924" y="21149"/>
                  </a:moveTo>
                  <a:lnTo>
                    <a:pt x="772" y="21526"/>
                  </a:lnTo>
                  <a:lnTo>
                    <a:pt x="33" y="24554"/>
                  </a:lnTo>
                  <a:lnTo>
                    <a:pt x="0" y="24983"/>
                  </a:lnTo>
                  <a:lnTo>
                    <a:pt x="1133" y="26961"/>
                  </a:lnTo>
                  <a:lnTo>
                    <a:pt x="1020" y="25940"/>
                  </a:lnTo>
                  <a:lnTo>
                    <a:pt x="924" y="21149"/>
                  </a:lnTo>
                  <a:close/>
                </a:path>
                <a:path w="24765" h="57785">
                  <a:moveTo>
                    <a:pt x="1015" y="24983"/>
                  </a:moveTo>
                  <a:lnTo>
                    <a:pt x="1078" y="26147"/>
                  </a:lnTo>
                  <a:lnTo>
                    <a:pt x="1168" y="26509"/>
                  </a:lnTo>
                  <a:lnTo>
                    <a:pt x="1107" y="25366"/>
                  </a:lnTo>
                  <a:lnTo>
                    <a:pt x="1015" y="24983"/>
                  </a:lnTo>
                  <a:close/>
                </a:path>
                <a:path w="24765" h="57785">
                  <a:moveTo>
                    <a:pt x="18841" y="11763"/>
                  </a:moveTo>
                  <a:lnTo>
                    <a:pt x="16366" y="11763"/>
                  </a:lnTo>
                  <a:lnTo>
                    <a:pt x="17348" y="12737"/>
                  </a:lnTo>
                  <a:lnTo>
                    <a:pt x="17548" y="13967"/>
                  </a:lnTo>
                  <a:lnTo>
                    <a:pt x="17584" y="14192"/>
                  </a:lnTo>
                  <a:lnTo>
                    <a:pt x="17697" y="14886"/>
                  </a:lnTo>
                  <a:lnTo>
                    <a:pt x="18668" y="18583"/>
                  </a:lnTo>
                  <a:lnTo>
                    <a:pt x="20107" y="24554"/>
                  </a:lnTo>
                  <a:lnTo>
                    <a:pt x="20210" y="24983"/>
                  </a:lnTo>
                  <a:lnTo>
                    <a:pt x="20297" y="25366"/>
                  </a:lnTo>
                  <a:lnTo>
                    <a:pt x="20398" y="25940"/>
                  </a:lnTo>
                  <a:lnTo>
                    <a:pt x="20497" y="26509"/>
                  </a:lnTo>
                  <a:lnTo>
                    <a:pt x="21896" y="24554"/>
                  </a:lnTo>
                  <a:lnTo>
                    <a:pt x="22065" y="24554"/>
                  </a:lnTo>
                  <a:lnTo>
                    <a:pt x="22417" y="21526"/>
                  </a:lnTo>
                  <a:lnTo>
                    <a:pt x="22542" y="20455"/>
                  </a:lnTo>
                  <a:lnTo>
                    <a:pt x="22617" y="19806"/>
                  </a:lnTo>
                  <a:lnTo>
                    <a:pt x="22740" y="18754"/>
                  </a:lnTo>
                  <a:lnTo>
                    <a:pt x="22760" y="18583"/>
                  </a:lnTo>
                  <a:lnTo>
                    <a:pt x="22207" y="17905"/>
                  </a:lnTo>
                  <a:lnTo>
                    <a:pt x="20793" y="16482"/>
                  </a:lnTo>
                  <a:lnTo>
                    <a:pt x="20411" y="16121"/>
                  </a:lnTo>
                  <a:lnTo>
                    <a:pt x="20281" y="15967"/>
                  </a:lnTo>
                  <a:lnTo>
                    <a:pt x="20729" y="15967"/>
                  </a:lnTo>
                  <a:lnTo>
                    <a:pt x="19330" y="13090"/>
                  </a:lnTo>
                  <a:lnTo>
                    <a:pt x="18933" y="12014"/>
                  </a:lnTo>
                  <a:lnTo>
                    <a:pt x="18841" y="11763"/>
                  </a:lnTo>
                  <a:close/>
                </a:path>
                <a:path w="24765" h="57785">
                  <a:moveTo>
                    <a:pt x="14460" y="11763"/>
                  </a:moveTo>
                  <a:lnTo>
                    <a:pt x="13328" y="11763"/>
                  </a:lnTo>
                  <a:lnTo>
                    <a:pt x="10250" y="12014"/>
                  </a:lnTo>
                  <a:lnTo>
                    <a:pt x="3265" y="18754"/>
                  </a:lnTo>
                  <a:lnTo>
                    <a:pt x="2769" y="19330"/>
                  </a:lnTo>
                  <a:lnTo>
                    <a:pt x="2672" y="20455"/>
                  </a:lnTo>
                  <a:lnTo>
                    <a:pt x="4592" y="24983"/>
                  </a:lnTo>
                  <a:lnTo>
                    <a:pt x="4372" y="24983"/>
                  </a:lnTo>
                  <a:lnTo>
                    <a:pt x="8771" y="21149"/>
                  </a:lnTo>
                  <a:lnTo>
                    <a:pt x="13962" y="18583"/>
                  </a:lnTo>
                  <a:lnTo>
                    <a:pt x="16695" y="18583"/>
                  </a:lnTo>
                  <a:lnTo>
                    <a:pt x="16572" y="16899"/>
                  </a:lnTo>
                  <a:lnTo>
                    <a:pt x="16490" y="15967"/>
                  </a:lnTo>
                  <a:lnTo>
                    <a:pt x="16396" y="15390"/>
                  </a:lnTo>
                  <a:lnTo>
                    <a:pt x="16190" y="15074"/>
                  </a:lnTo>
                  <a:lnTo>
                    <a:pt x="14460" y="11763"/>
                  </a:lnTo>
                  <a:close/>
                </a:path>
                <a:path w="24765" h="57785">
                  <a:moveTo>
                    <a:pt x="5185" y="14681"/>
                  </a:moveTo>
                  <a:lnTo>
                    <a:pt x="4877" y="14886"/>
                  </a:lnTo>
                  <a:lnTo>
                    <a:pt x="1448" y="18754"/>
                  </a:lnTo>
                  <a:lnTo>
                    <a:pt x="1345" y="19178"/>
                  </a:lnTo>
                  <a:lnTo>
                    <a:pt x="1308" y="19330"/>
                  </a:lnTo>
                  <a:lnTo>
                    <a:pt x="1191" y="19806"/>
                  </a:lnTo>
                  <a:lnTo>
                    <a:pt x="1130" y="20058"/>
                  </a:lnTo>
                  <a:lnTo>
                    <a:pt x="1033" y="20455"/>
                  </a:lnTo>
                  <a:lnTo>
                    <a:pt x="925" y="20899"/>
                  </a:lnTo>
                  <a:lnTo>
                    <a:pt x="834" y="23445"/>
                  </a:lnTo>
                  <a:lnTo>
                    <a:pt x="991" y="24554"/>
                  </a:lnTo>
                  <a:lnTo>
                    <a:pt x="863" y="24554"/>
                  </a:lnTo>
                  <a:lnTo>
                    <a:pt x="2359" y="20455"/>
                  </a:lnTo>
                  <a:lnTo>
                    <a:pt x="2397" y="19806"/>
                  </a:lnTo>
                  <a:lnTo>
                    <a:pt x="1951" y="18754"/>
                  </a:lnTo>
                  <a:lnTo>
                    <a:pt x="1878" y="18583"/>
                  </a:lnTo>
                  <a:lnTo>
                    <a:pt x="3210" y="18583"/>
                  </a:lnTo>
                  <a:lnTo>
                    <a:pt x="4985" y="15074"/>
                  </a:lnTo>
                  <a:lnTo>
                    <a:pt x="5081" y="14886"/>
                  </a:lnTo>
                  <a:lnTo>
                    <a:pt x="5185" y="14681"/>
                  </a:lnTo>
                  <a:close/>
                </a:path>
                <a:path w="24765" h="57785">
                  <a:moveTo>
                    <a:pt x="967" y="17749"/>
                  </a:moveTo>
                  <a:lnTo>
                    <a:pt x="931" y="20455"/>
                  </a:lnTo>
                  <a:lnTo>
                    <a:pt x="1094" y="20204"/>
                  </a:lnTo>
                  <a:lnTo>
                    <a:pt x="1191" y="19806"/>
                  </a:lnTo>
                  <a:lnTo>
                    <a:pt x="1308" y="19330"/>
                  </a:lnTo>
                  <a:lnTo>
                    <a:pt x="1345" y="19178"/>
                  </a:lnTo>
                  <a:lnTo>
                    <a:pt x="1448" y="18754"/>
                  </a:lnTo>
                  <a:lnTo>
                    <a:pt x="1600" y="18583"/>
                  </a:lnTo>
                  <a:lnTo>
                    <a:pt x="1796" y="18583"/>
                  </a:lnTo>
                  <a:lnTo>
                    <a:pt x="967" y="17749"/>
                  </a:lnTo>
                  <a:close/>
                </a:path>
                <a:path w="24765" h="57785">
                  <a:moveTo>
                    <a:pt x="16834" y="20058"/>
                  </a:moveTo>
                  <a:lnTo>
                    <a:pt x="16293" y="20058"/>
                  </a:lnTo>
                  <a:lnTo>
                    <a:pt x="16877" y="20455"/>
                  </a:lnTo>
                  <a:lnTo>
                    <a:pt x="16834" y="20058"/>
                  </a:lnTo>
                  <a:close/>
                </a:path>
                <a:path w="24765" h="57785">
                  <a:moveTo>
                    <a:pt x="1965" y="18754"/>
                  </a:moveTo>
                  <a:lnTo>
                    <a:pt x="2397" y="19806"/>
                  </a:lnTo>
                  <a:lnTo>
                    <a:pt x="2504" y="20058"/>
                  </a:lnTo>
                  <a:lnTo>
                    <a:pt x="2591" y="19806"/>
                  </a:lnTo>
                  <a:lnTo>
                    <a:pt x="2832" y="19330"/>
                  </a:lnTo>
                  <a:lnTo>
                    <a:pt x="2538" y="19330"/>
                  </a:lnTo>
                  <a:lnTo>
                    <a:pt x="1965" y="18754"/>
                  </a:lnTo>
                  <a:close/>
                </a:path>
                <a:path w="24765" h="57785">
                  <a:moveTo>
                    <a:pt x="16695" y="18583"/>
                  </a:moveTo>
                  <a:lnTo>
                    <a:pt x="14127" y="18583"/>
                  </a:lnTo>
                  <a:lnTo>
                    <a:pt x="16293" y="20058"/>
                  </a:lnTo>
                  <a:lnTo>
                    <a:pt x="16172" y="19806"/>
                  </a:lnTo>
                  <a:lnTo>
                    <a:pt x="16622" y="18754"/>
                  </a:lnTo>
                  <a:lnTo>
                    <a:pt x="16695" y="18583"/>
                  </a:lnTo>
                  <a:close/>
                </a:path>
                <a:path w="24765" h="57785">
                  <a:moveTo>
                    <a:pt x="3210" y="18583"/>
                  </a:moveTo>
                  <a:lnTo>
                    <a:pt x="1985" y="18583"/>
                  </a:lnTo>
                  <a:lnTo>
                    <a:pt x="2425" y="19178"/>
                  </a:lnTo>
                  <a:lnTo>
                    <a:pt x="2538" y="19330"/>
                  </a:lnTo>
                  <a:lnTo>
                    <a:pt x="2769" y="19330"/>
                  </a:lnTo>
                  <a:lnTo>
                    <a:pt x="2825" y="19178"/>
                  </a:lnTo>
                  <a:lnTo>
                    <a:pt x="3123" y="18754"/>
                  </a:lnTo>
                  <a:lnTo>
                    <a:pt x="3210" y="18583"/>
                  </a:lnTo>
                  <a:close/>
                </a:path>
                <a:path w="24765" h="57785">
                  <a:moveTo>
                    <a:pt x="1591" y="17905"/>
                  </a:moveTo>
                  <a:lnTo>
                    <a:pt x="1796" y="18583"/>
                  </a:lnTo>
                  <a:lnTo>
                    <a:pt x="2387" y="19178"/>
                  </a:lnTo>
                  <a:lnTo>
                    <a:pt x="2111" y="18754"/>
                  </a:lnTo>
                  <a:lnTo>
                    <a:pt x="1985" y="18583"/>
                  </a:lnTo>
                  <a:lnTo>
                    <a:pt x="1591" y="17905"/>
                  </a:lnTo>
                  <a:close/>
                </a:path>
                <a:path w="24765" h="57785">
                  <a:moveTo>
                    <a:pt x="9978" y="10880"/>
                  </a:moveTo>
                  <a:lnTo>
                    <a:pt x="5468" y="14406"/>
                  </a:lnTo>
                  <a:lnTo>
                    <a:pt x="5254" y="14544"/>
                  </a:lnTo>
                  <a:lnTo>
                    <a:pt x="2909" y="19178"/>
                  </a:lnTo>
                  <a:lnTo>
                    <a:pt x="3265" y="18754"/>
                  </a:lnTo>
                  <a:lnTo>
                    <a:pt x="10250" y="12014"/>
                  </a:lnTo>
                  <a:lnTo>
                    <a:pt x="13328" y="11763"/>
                  </a:lnTo>
                  <a:lnTo>
                    <a:pt x="14968" y="11763"/>
                  </a:lnTo>
                  <a:lnTo>
                    <a:pt x="14616" y="11117"/>
                  </a:lnTo>
                  <a:lnTo>
                    <a:pt x="15827" y="11117"/>
                  </a:lnTo>
                  <a:lnTo>
                    <a:pt x="9978" y="10880"/>
                  </a:lnTo>
                  <a:close/>
                </a:path>
                <a:path w="24765" h="57785">
                  <a:moveTo>
                    <a:pt x="10959" y="1746"/>
                  </a:moveTo>
                  <a:lnTo>
                    <a:pt x="6211" y="4197"/>
                  </a:lnTo>
                  <a:lnTo>
                    <a:pt x="2196" y="9138"/>
                  </a:lnTo>
                  <a:lnTo>
                    <a:pt x="1073" y="13967"/>
                  </a:lnTo>
                  <a:lnTo>
                    <a:pt x="967" y="17749"/>
                  </a:lnTo>
                  <a:lnTo>
                    <a:pt x="1796" y="18583"/>
                  </a:lnTo>
                  <a:lnTo>
                    <a:pt x="1591" y="17905"/>
                  </a:lnTo>
                  <a:lnTo>
                    <a:pt x="2200" y="17905"/>
                  </a:lnTo>
                  <a:lnTo>
                    <a:pt x="4877" y="14886"/>
                  </a:lnTo>
                  <a:lnTo>
                    <a:pt x="5117" y="14681"/>
                  </a:lnTo>
                  <a:lnTo>
                    <a:pt x="5180" y="14544"/>
                  </a:lnTo>
                  <a:lnTo>
                    <a:pt x="8962" y="10278"/>
                  </a:lnTo>
                  <a:lnTo>
                    <a:pt x="8728" y="10278"/>
                  </a:lnTo>
                  <a:lnTo>
                    <a:pt x="13645" y="9447"/>
                  </a:lnTo>
                  <a:lnTo>
                    <a:pt x="15706" y="9447"/>
                  </a:lnTo>
                  <a:lnTo>
                    <a:pt x="15867" y="9138"/>
                  </a:lnTo>
                  <a:lnTo>
                    <a:pt x="15923" y="4881"/>
                  </a:lnTo>
                  <a:lnTo>
                    <a:pt x="15633" y="4197"/>
                  </a:lnTo>
                  <a:lnTo>
                    <a:pt x="15561" y="4027"/>
                  </a:lnTo>
                  <a:lnTo>
                    <a:pt x="15027" y="3058"/>
                  </a:lnTo>
                  <a:lnTo>
                    <a:pt x="13373" y="2507"/>
                  </a:lnTo>
                  <a:lnTo>
                    <a:pt x="10959" y="1746"/>
                  </a:lnTo>
                  <a:close/>
                </a:path>
                <a:path w="24765" h="57785">
                  <a:moveTo>
                    <a:pt x="2200" y="17905"/>
                  </a:moveTo>
                  <a:lnTo>
                    <a:pt x="1591" y="17905"/>
                  </a:lnTo>
                  <a:lnTo>
                    <a:pt x="1878" y="18583"/>
                  </a:lnTo>
                  <a:lnTo>
                    <a:pt x="1600" y="18583"/>
                  </a:lnTo>
                  <a:lnTo>
                    <a:pt x="2200" y="17905"/>
                  </a:lnTo>
                  <a:close/>
                </a:path>
                <a:path w="24765" h="57785">
                  <a:moveTo>
                    <a:pt x="16476" y="15620"/>
                  </a:moveTo>
                  <a:lnTo>
                    <a:pt x="16572" y="16899"/>
                  </a:lnTo>
                  <a:lnTo>
                    <a:pt x="16695" y="18583"/>
                  </a:lnTo>
                  <a:lnTo>
                    <a:pt x="16657" y="15967"/>
                  </a:lnTo>
                  <a:lnTo>
                    <a:pt x="16476" y="15620"/>
                  </a:lnTo>
                  <a:close/>
                </a:path>
                <a:path w="24765" h="57785">
                  <a:moveTo>
                    <a:pt x="2196" y="9138"/>
                  </a:moveTo>
                  <a:lnTo>
                    <a:pt x="481" y="13090"/>
                  </a:lnTo>
                  <a:lnTo>
                    <a:pt x="379" y="13967"/>
                  </a:lnTo>
                  <a:lnTo>
                    <a:pt x="328" y="14406"/>
                  </a:lnTo>
                  <a:lnTo>
                    <a:pt x="213" y="15390"/>
                  </a:lnTo>
                  <a:lnTo>
                    <a:pt x="122" y="16899"/>
                  </a:lnTo>
                  <a:lnTo>
                    <a:pt x="967" y="17749"/>
                  </a:lnTo>
                  <a:lnTo>
                    <a:pt x="1073" y="13967"/>
                  </a:lnTo>
                  <a:lnTo>
                    <a:pt x="2125" y="9447"/>
                  </a:lnTo>
                  <a:lnTo>
                    <a:pt x="2196" y="9138"/>
                  </a:lnTo>
                  <a:close/>
                </a:path>
                <a:path w="24765" h="57785">
                  <a:moveTo>
                    <a:pt x="20729" y="15967"/>
                  </a:moveTo>
                  <a:lnTo>
                    <a:pt x="20281" y="15967"/>
                  </a:lnTo>
                  <a:lnTo>
                    <a:pt x="20434" y="16121"/>
                  </a:lnTo>
                  <a:lnTo>
                    <a:pt x="20715" y="16482"/>
                  </a:lnTo>
                  <a:lnTo>
                    <a:pt x="21273" y="16899"/>
                  </a:lnTo>
                  <a:lnTo>
                    <a:pt x="20979" y="16482"/>
                  </a:lnTo>
                  <a:lnTo>
                    <a:pt x="20803" y="16121"/>
                  </a:lnTo>
                  <a:lnTo>
                    <a:pt x="20729" y="15967"/>
                  </a:lnTo>
                  <a:close/>
                </a:path>
                <a:path w="24765" h="57785">
                  <a:moveTo>
                    <a:pt x="16360" y="13967"/>
                  </a:moveTo>
                  <a:lnTo>
                    <a:pt x="16476" y="15620"/>
                  </a:lnTo>
                  <a:lnTo>
                    <a:pt x="16657" y="15967"/>
                  </a:lnTo>
                  <a:lnTo>
                    <a:pt x="16783" y="16482"/>
                  </a:lnTo>
                  <a:lnTo>
                    <a:pt x="16706" y="14544"/>
                  </a:lnTo>
                  <a:lnTo>
                    <a:pt x="16360" y="13967"/>
                  </a:lnTo>
                  <a:close/>
                </a:path>
                <a:path w="24765" h="57785">
                  <a:moveTo>
                    <a:pt x="14968" y="11763"/>
                  </a:moveTo>
                  <a:lnTo>
                    <a:pt x="14460" y="11763"/>
                  </a:lnTo>
                  <a:lnTo>
                    <a:pt x="16355" y="15390"/>
                  </a:lnTo>
                  <a:lnTo>
                    <a:pt x="16280" y="14406"/>
                  </a:lnTo>
                  <a:lnTo>
                    <a:pt x="16176" y="14192"/>
                  </a:lnTo>
                  <a:lnTo>
                    <a:pt x="15756" y="13090"/>
                  </a:lnTo>
                  <a:lnTo>
                    <a:pt x="15497" y="12737"/>
                  </a:lnTo>
                  <a:lnTo>
                    <a:pt x="14968" y="11763"/>
                  </a:lnTo>
                  <a:close/>
                </a:path>
                <a:path w="24765" h="57785">
                  <a:moveTo>
                    <a:pt x="13645" y="9447"/>
                  </a:moveTo>
                  <a:lnTo>
                    <a:pt x="8728" y="10278"/>
                  </a:lnTo>
                  <a:lnTo>
                    <a:pt x="8962" y="10278"/>
                  </a:lnTo>
                  <a:lnTo>
                    <a:pt x="5492" y="14192"/>
                  </a:lnTo>
                  <a:lnTo>
                    <a:pt x="5323" y="14406"/>
                  </a:lnTo>
                  <a:lnTo>
                    <a:pt x="5254" y="14544"/>
                  </a:lnTo>
                  <a:lnTo>
                    <a:pt x="5468" y="14406"/>
                  </a:lnTo>
                  <a:lnTo>
                    <a:pt x="9978" y="10880"/>
                  </a:lnTo>
                  <a:lnTo>
                    <a:pt x="14480" y="10880"/>
                  </a:lnTo>
                  <a:lnTo>
                    <a:pt x="13645" y="9447"/>
                  </a:lnTo>
                  <a:close/>
                </a:path>
                <a:path w="24765" h="57785">
                  <a:moveTo>
                    <a:pt x="15621" y="12737"/>
                  </a:moveTo>
                  <a:lnTo>
                    <a:pt x="15689" y="13090"/>
                  </a:lnTo>
                  <a:lnTo>
                    <a:pt x="16090" y="13967"/>
                  </a:lnTo>
                  <a:lnTo>
                    <a:pt x="16176" y="14192"/>
                  </a:lnTo>
                  <a:lnTo>
                    <a:pt x="16279" y="13967"/>
                  </a:lnTo>
                  <a:lnTo>
                    <a:pt x="15689" y="13090"/>
                  </a:lnTo>
                  <a:lnTo>
                    <a:pt x="15833" y="13090"/>
                  </a:lnTo>
                  <a:lnTo>
                    <a:pt x="15621" y="12737"/>
                  </a:lnTo>
                  <a:close/>
                </a:path>
                <a:path w="24765" h="57785">
                  <a:moveTo>
                    <a:pt x="15981" y="7523"/>
                  </a:moveTo>
                  <a:lnTo>
                    <a:pt x="15886" y="8878"/>
                  </a:lnTo>
                  <a:lnTo>
                    <a:pt x="15813" y="9138"/>
                  </a:lnTo>
                  <a:lnTo>
                    <a:pt x="15715" y="9447"/>
                  </a:lnTo>
                  <a:lnTo>
                    <a:pt x="13645" y="9447"/>
                  </a:lnTo>
                  <a:lnTo>
                    <a:pt x="14616" y="11117"/>
                  </a:lnTo>
                  <a:lnTo>
                    <a:pt x="15104" y="12014"/>
                  </a:lnTo>
                  <a:lnTo>
                    <a:pt x="15621" y="12737"/>
                  </a:lnTo>
                  <a:lnTo>
                    <a:pt x="16360" y="13967"/>
                  </a:lnTo>
                  <a:lnTo>
                    <a:pt x="16262" y="12737"/>
                  </a:lnTo>
                  <a:lnTo>
                    <a:pt x="16187" y="11763"/>
                  </a:lnTo>
                  <a:lnTo>
                    <a:pt x="16366" y="11763"/>
                  </a:lnTo>
                  <a:lnTo>
                    <a:pt x="15695" y="11117"/>
                  </a:lnTo>
                  <a:lnTo>
                    <a:pt x="16152" y="11117"/>
                  </a:lnTo>
                  <a:lnTo>
                    <a:pt x="16035" y="8878"/>
                  </a:lnTo>
                  <a:lnTo>
                    <a:pt x="15981" y="7523"/>
                  </a:lnTo>
                  <a:close/>
                </a:path>
                <a:path w="24765" h="57785">
                  <a:moveTo>
                    <a:pt x="16152" y="11117"/>
                  </a:moveTo>
                  <a:lnTo>
                    <a:pt x="15695" y="11117"/>
                  </a:lnTo>
                  <a:lnTo>
                    <a:pt x="16366" y="11763"/>
                  </a:lnTo>
                  <a:lnTo>
                    <a:pt x="16181" y="11763"/>
                  </a:lnTo>
                  <a:lnTo>
                    <a:pt x="16152" y="11117"/>
                  </a:lnTo>
                  <a:close/>
                </a:path>
                <a:path w="24765" h="57785">
                  <a:moveTo>
                    <a:pt x="14480" y="10880"/>
                  </a:moveTo>
                  <a:lnTo>
                    <a:pt x="9978" y="10880"/>
                  </a:lnTo>
                  <a:lnTo>
                    <a:pt x="15827" y="11117"/>
                  </a:lnTo>
                  <a:lnTo>
                    <a:pt x="14618" y="11117"/>
                  </a:lnTo>
                  <a:lnTo>
                    <a:pt x="14480" y="10880"/>
                  </a:lnTo>
                  <a:close/>
                </a:path>
                <a:path w="24765" h="57785">
                  <a:moveTo>
                    <a:pt x="12083" y="0"/>
                  </a:moveTo>
                  <a:lnTo>
                    <a:pt x="7359" y="1746"/>
                  </a:lnTo>
                  <a:lnTo>
                    <a:pt x="2257" y="8878"/>
                  </a:lnTo>
                  <a:lnTo>
                    <a:pt x="2196" y="9138"/>
                  </a:lnTo>
                  <a:lnTo>
                    <a:pt x="6211" y="4197"/>
                  </a:lnTo>
                  <a:lnTo>
                    <a:pt x="10959" y="1746"/>
                  </a:lnTo>
                  <a:lnTo>
                    <a:pt x="13773" y="1746"/>
                  </a:lnTo>
                  <a:lnTo>
                    <a:pt x="12083" y="0"/>
                  </a:lnTo>
                  <a:close/>
                </a:path>
                <a:path w="24765" h="57785">
                  <a:moveTo>
                    <a:pt x="15121" y="3058"/>
                  </a:moveTo>
                  <a:lnTo>
                    <a:pt x="15238" y="3439"/>
                  </a:lnTo>
                  <a:lnTo>
                    <a:pt x="15561" y="4027"/>
                  </a:lnTo>
                  <a:lnTo>
                    <a:pt x="15923" y="4881"/>
                  </a:lnTo>
                  <a:lnTo>
                    <a:pt x="15775" y="4197"/>
                  </a:lnTo>
                  <a:lnTo>
                    <a:pt x="15500" y="3439"/>
                  </a:lnTo>
                  <a:lnTo>
                    <a:pt x="15121" y="3058"/>
                  </a:lnTo>
                  <a:close/>
                </a:path>
                <a:path w="24765" h="57785">
                  <a:moveTo>
                    <a:pt x="13773" y="1746"/>
                  </a:moveTo>
                  <a:lnTo>
                    <a:pt x="10959" y="1746"/>
                  </a:lnTo>
                  <a:lnTo>
                    <a:pt x="15121" y="3058"/>
                  </a:lnTo>
                  <a:lnTo>
                    <a:pt x="14574" y="2507"/>
                  </a:lnTo>
                  <a:lnTo>
                    <a:pt x="13773" y="1746"/>
                  </a:lnTo>
                  <a:close/>
                </a:path>
              </a:pathLst>
            </a:custGeom>
            <a:solidFill>
              <a:srgbClr val="FF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09622978-03F0-BCCF-61B2-1473C37EBCB1}"/>
                </a:ext>
              </a:extLst>
            </p:cNvPr>
            <p:cNvSpPr/>
            <p:nvPr/>
          </p:nvSpPr>
          <p:spPr>
            <a:xfrm>
              <a:off x="11402485" y="6510812"/>
              <a:ext cx="22860" cy="38735"/>
            </a:xfrm>
            <a:custGeom>
              <a:avLst/>
              <a:gdLst/>
              <a:ahLst/>
              <a:cxnLst/>
              <a:rect l="l" t="t" r="r" b="b"/>
              <a:pathLst>
                <a:path w="22859" h="38734">
                  <a:moveTo>
                    <a:pt x="11090" y="0"/>
                  </a:moveTo>
                  <a:lnTo>
                    <a:pt x="6880" y="1952"/>
                  </a:lnTo>
                  <a:lnTo>
                    <a:pt x="1308" y="10507"/>
                  </a:lnTo>
                  <a:lnTo>
                    <a:pt x="969" y="15538"/>
                  </a:lnTo>
                  <a:lnTo>
                    <a:pt x="3331" y="17551"/>
                  </a:lnTo>
                  <a:lnTo>
                    <a:pt x="3044" y="17320"/>
                  </a:lnTo>
                  <a:lnTo>
                    <a:pt x="4622" y="19976"/>
                  </a:lnTo>
                  <a:lnTo>
                    <a:pt x="5485" y="21615"/>
                  </a:lnTo>
                  <a:lnTo>
                    <a:pt x="5412" y="21481"/>
                  </a:lnTo>
                  <a:lnTo>
                    <a:pt x="5612" y="21864"/>
                  </a:lnTo>
                  <a:lnTo>
                    <a:pt x="5071" y="21711"/>
                  </a:lnTo>
                  <a:lnTo>
                    <a:pt x="4585" y="22555"/>
                  </a:lnTo>
                  <a:lnTo>
                    <a:pt x="3078" y="23724"/>
                  </a:lnTo>
                  <a:lnTo>
                    <a:pt x="963" y="27637"/>
                  </a:lnTo>
                  <a:lnTo>
                    <a:pt x="0" y="34947"/>
                  </a:lnTo>
                  <a:lnTo>
                    <a:pt x="1233" y="37708"/>
                  </a:lnTo>
                  <a:lnTo>
                    <a:pt x="4287" y="38543"/>
                  </a:lnTo>
                  <a:lnTo>
                    <a:pt x="11609" y="36999"/>
                  </a:lnTo>
                  <a:lnTo>
                    <a:pt x="17577" y="32502"/>
                  </a:lnTo>
                  <a:lnTo>
                    <a:pt x="21543" y="26063"/>
                  </a:lnTo>
                  <a:lnTo>
                    <a:pt x="22860" y="18692"/>
                  </a:lnTo>
                  <a:lnTo>
                    <a:pt x="22604" y="12521"/>
                  </a:lnTo>
                  <a:lnTo>
                    <a:pt x="18563" y="7420"/>
                  </a:lnTo>
                  <a:lnTo>
                    <a:pt x="13770" y="1998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rgbClr val="FF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8258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" y="166878"/>
            <a:ext cx="7048500" cy="631190"/>
          </a:xfrm>
          <a:custGeom>
            <a:avLst/>
            <a:gdLst/>
            <a:ahLst/>
            <a:cxnLst/>
            <a:rect l="l" t="t" r="r" b="b"/>
            <a:pathLst>
              <a:path w="7048500" h="631190">
                <a:moveTo>
                  <a:pt x="0" y="105156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9"/>
                </a:lnTo>
                <a:lnTo>
                  <a:pt x="105155" y="0"/>
                </a:lnTo>
                <a:lnTo>
                  <a:pt x="6943344" y="0"/>
                </a:lnTo>
                <a:lnTo>
                  <a:pt x="6984259" y="8269"/>
                </a:lnTo>
                <a:lnTo>
                  <a:pt x="7017686" y="30813"/>
                </a:lnTo>
                <a:lnTo>
                  <a:pt x="7040231" y="64240"/>
                </a:lnTo>
                <a:lnTo>
                  <a:pt x="7048500" y="105156"/>
                </a:lnTo>
                <a:lnTo>
                  <a:pt x="7048500" y="525780"/>
                </a:lnTo>
                <a:lnTo>
                  <a:pt x="7040231" y="566696"/>
                </a:lnTo>
                <a:lnTo>
                  <a:pt x="7017686" y="600122"/>
                </a:lnTo>
                <a:lnTo>
                  <a:pt x="6984259" y="622667"/>
                </a:lnTo>
                <a:lnTo>
                  <a:pt x="6943344" y="630936"/>
                </a:lnTo>
                <a:lnTo>
                  <a:pt x="105155" y="630936"/>
                </a:lnTo>
                <a:lnTo>
                  <a:pt x="64224" y="622667"/>
                </a:lnTo>
                <a:lnTo>
                  <a:pt x="30799" y="600122"/>
                </a:lnTo>
                <a:lnTo>
                  <a:pt x="8263" y="566696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307" y="278384"/>
            <a:ext cx="673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TĂNG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NHẠY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CẢM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VỚI</a:t>
            </a:r>
            <a:r>
              <a:rPr sz="2400" b="1" spc="-7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INSULIN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22819" y="207263"/>
            <a:ext cx="4883150" cy="550545"/>
            <a:chOff x="7322819" y="207263"/>
            <a:chExt cx="4883150" cy="550545"/>
          </a:xfrm>
        </p:grpSpPr>
        <p:sp>
          <p:nvSpPr>
            <p:cNvPr id="5" name="object 5"/>
            <p:cNvSpPr/>
            <p:nvPr/>
          </p:nvSpPr>
          <p:spPr>
            <a:xfrm>
              <a:off x="7335773" y="220217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4856987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4856987" y="524255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5773" y="220217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0" y="524256"/>
                  </a:moveTo>
                  <a:lnTo>
                    <a:pt x="4856987" y="524256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14386" y="243967"/>
            <a:ext cx="4550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</a:rPr>
              <a:t>2.Thiazolidinedione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(TZDs)</a:t>
            </a:r>
            <a:endParaRPr sz="280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352" y="1187196"/>
            <a:ext cx="5763768" cy="31714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5773" y="2286000"/>
            <a:ext cx="4067679" cy="181313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115182" y="6477711"/>
            <a:ext cx="13550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Nguồn: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Mims.com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4056" y="6088380"/>
            <a:ext cx="3446145" cy="417830"/>
          </a:xfrm>
          <a:custGeom>
            <a:avLst/>
            <a:gdLst/>
            <a:ahLst/>
            <a:cxnLst/>
            <a:rect l="l" t="t" r="r" b="b"/>
            <a:pathLst>
              <a:path w="3446145" h="417829">
                <a:moveTo>
                  <a:pt x="3236976" y="0"/>
                </a:moveTo>
                <a:lnTo>
                  <a:pt x="0" y="0"/>
                </a:lnTo>
                <a:lnTo>
                  <a:pt x="0" y="417576"/>
                </a:lnTo>
                <a:lnTo>
                  <a:pt x="3236976" y="417576"/>
                </a:lnTo>
                <a:lnTo>
                  <a:pt x="3445764" y="208788"/>
                </a:lnTo>
                <a:lnTo>
                  <a:pt x="3236976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60411" y="6125972"/>
            <a:ext cx="1711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NHƯỢC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ĐIỂM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85744" y="5748528"/>
            <a:ext cx="2636520" cy="417830"/>
          </a:xfrm>
          <a:custGeom>
            <a:avLst/>
            <a:gdLst/>
            <a:ahLst/>
            <a:cxnLst/>
            <a:rect l="l" t="t" r="r" b="b"/>
            <a:pathLst>
              <a:path w="2636520" h="417829">
                <a:moveTo>
                  <a:pt x="2636519" y="0"/>
                </a:moveTo>
                <a:lnTo>
                  <a:pt x="208787" y="0"/>
                </a:lnTo>
                <a:lnTo>
                  <a:pt x="0" y="208788"/>
                </a:lnTo>
                <a:lnTo>
                  <a:pt x="208787" y="417576"/>
                </a:lnTo>
                <a:lnTo>
                  <a:pt x="2636519" y="417576"/>
                </a:lnTo>
                <a:lnTo>
                  <a:pt x="2636519" y="0"/>
                </a:lnTo>
                <a:close/>
              </a:path>
            </a:pathLst>
          </a:custGeom>
          <a:solidFill>
            <a:srgbClr val="2AC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93845" y="5786120"/>
            <a:ext cx="1126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ƯU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ĐIỂM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630" y="98297"/>
            <a:ext cx="7048500" cy="856615"/>
          </a:xfrm>
          <a:custGeom>
            <a:avLst/>
            <a:gdLst/>
            <a:ahLst/>
            <a:cxnLst/>
            <a:rect l="l" t="t" r="r" b="b"/>
            <a:pathLst>
              <a:path w="704850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8" y="0"/>
                </a:lnTo>
                <a:lnTo>
                  <a:pt x="6905752" y="0"/>
                </a:lnTo>
                <a:lnTo>
                  <a:pt x="6950882" y="7274"/>
                </a:lnTo>
                <a:lnTo>
                  <a:pt x="6990069" y="27533"/>
                </a:lnTo>
                <a:lnTo>
                  <a:pt x="7020966" y="58430"/>
                </a:lnTo>
                <a:lnTo>
                  <a:pt x="7041225" y="97617"/>
                </a:lnTo>
                <a:lnTo>
                  <a:pt x="7048500" y="142748"/>
                </a:lnTo>
                <a:lnTo>
                  <a:pt x="7048500" y="713740"/>
                </a:lnTo>
                <a:lnTo>
                  <a:pt x="7041225" y="758871"/>
                </a:lnTo>
                <a:lnTo>
                  <a:pt x="7020966" y="798058"/>
                </a:lnTo>
                <a:lnTo>
                  <a:pt x="6990069" y="828954"/>
                </a:lnTo>
                <a:lnTo>
                  <a:pt x="6950882" y="849213"/>
                </a:lnTo>
                <a:lnTo>
                  <a:pt x="6905752" y="856488"/>
                </a:lnTo>
                <a:lnTo>
                  <a:pt x="142748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71743" y="1123188"/>
            <a:ext cx="1719072" cy="5576442"/>
            <a:chOff x="5571743" y="1123188"/>
            <a:chExt cx="1719072" cy="5576442"/>
          </a:xfrm>
        </p:grpSpPr>
        <p:sp>
          <p:nvSpPr>
            <p:cNvPr id="8" name="object 8"/>
            <p:cNvSpPr/>
            <p:nvPr/>
          </p:nvSpPr>
          <p:spPr>
            <a:xfrm>
              <a:off x="5571743" y="1123188"/>
              <a:ext cx="746760" cy="4036060"/>
            </a:xfrm>
            <a:custGeom>
              <a:avLst/>
              <a:gdLst/>
              <a:ahLst/>
              <a:cxnLst/>
              <a:rect l="l" t="t" r="r" b="b"/>
              <a:pathLst>
                <a:path w="746760" h="4036060">
                  <a:moveTo>
                    <a:pt x="278764" y="0"/>
                  </a:moveTo>
                  <a:lnTo>
                    <a:pt x="0" y="186689"/>
                  </a:lnTo>
                  <a:lnTo>
                    <a:pt x="278764" y="373379"/>
                  </a:lnTo>
                  <a:lnTo>
                    <a:pt x="278764" y="276351"/>
                  </a:lnTo>
                  <a:lnTo>
                    <a:pt x="420115" y="276351"/>
                  </a:lnTo>
                  <a:lnTo>
                    <a:pt x="466697" y="283871"/>
                  </a:lnTo>
                  <a:lnTo>
                    <a:pt x="507140" y="304808"/>
                  </a:lnTo>
                  <a:lnTo>
                    <a:pt x="539024" y="336729"/>
                  </a:lnTo>
                  <a:lnTo>
                    <a:pt x="559929" y="377204"/>
                  </a:lnTo>
                  <a:lnTo>
                    <a:pt x="567435" y="423799"/>
                  </a:lnTo>
                  <a:lnTo>
                    <a:pt x="567435" y="4035552"/>
                  </a:lnTo>
                  <a:lnTo>
                    <a:pt x="746759" y="4035552"/>
                  </a:lnTo>
                  <a:lnTo>
                    <a:pt x="746759" y="423799"/>
                  </a:lnTo>
                  <a:lnTo>
                    <a:pt x="743216" y="375511"/>
                  </a:lnTo>
                  <a:lnTo>
                    <a:pt x="732925" y="329424"/>
                  </a:lnTo>
                  <a:lnTo>
                    <a:pt x="716391" y="286042"/>
                  </a:lnTo>
                  <a:lnTo>
                    <a:pt x="694120" y="245870"/>
                  </a:lnTo>
                  <a:lnTo>
                    <a:pt x="666619" y="209414"/>
                  </a:lnTo>
                  <a:lnTo>
                    <a:pt x="634393" y="177180"/>
                  </a:lnTo>
                  <a:lnTo>
                    <a:pt x="597950" y="149673"/>
                  </a:lnTo>
                  <a:lnTo>
                    <a:pt x="557794" y="127399"/>
                  </a:lnTo>
                  <a:lnTo>
                    <a:pt x="514433" y="110863"/>
                  </a:lnTo>
                  <a:lnTo>
                    <a:pt x="468371" y="100571"/>
                  </a:lnTo>
                  <a:lnTo>
                    <a:pt x="420115" y="97027"/>
                  </a:lnTo>
                  <a:lnTo>
                    <a:pt x="278764" y="97027"/>
                  </a:lnTo>
                  <a:lnTo>
                    <a:pt x="278764" y="0"/>
                  </a:lnTo>
                  <a:close/>
                </a:path>
              </a:pathLst>
            </a:custGeom>
            <a:solidFill>
              <a:srgbClr val="2AC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44055" y="1607820"/>
              <a:ext cx="746760" cy="4808220"/>
            </a:xfrm>
            <a:custGeom>
              <a:avLst/>
              <a:gdLst/>
              <a:ahLst/>
              <a:cxnLst/>
              <a:rect l="l" t="t" r="r" b="b"/>
              <a:pathLst>
                <a:path w="746759" h="4808220">
                  <a:moveTo>
                    <a:pt x="467995" y="0"/>
                  </a:moveTo>
                  <a:lnTo>
                    <a:pt x="467995" y="97027"/>
                  </a:lnTo>
                  <a:lnTo>
                    <a:pt x="326644" y="97027"/>
                  </a:lnTo>
                  <a:lnTo>
                    <a:pt x="278388" y="100571"/>
                  </a:lnTo>
                  <a:lnTo>
                    <a:pt x="232326" y="110863"/>
                  </a:lnTo>
                  <a:lnTo>
                    <a:pt x="188965" y="127399"/>
                  </a:lnTo>
                  <a:lnTo>
                    <a:pt x="148809" y="149673"/>
                  </a:lnTo>
                  <a:lnTo>
                    <a:pt x="112366" y="177180"/>
                  </a:lnTo>
                  <a:lnTo>
                    <a:pt x="80140" y="209414"/>
                  </a:lnTo>
                  <a:lnTo>
                    <a:pt x="52639" y="245870"/>
                  </a:lnTo>
                  <a:lnTo>
                    <a:pt x="30368" y="286042"/>
                  </a:lnTo>
                  <a:lnTo>
                    <a:pt x="13834" y="329424"/>
                  </a:lnTo>
                  <a:lnTo>
                    <a:pt x="3543" y="375511"/>
                  </a:lnTo>
                  <a:lnTo>
                    <a:pt x="0" y="423799"/>
                  </a:lnTo>
                  <a:lnTo>
                    <a:pt x="0" y="4808220"/>
                  </a:lnTo>
                  <a:lnTo>
                    <a:pt x="179324" y="4808220"/>
                  </a:lnTo>
                  <a:lnTo>
                    <a:pt x="179324" y="423799"/>
                  </a:lnTo>
                  <a:lnTo>
                    <a:pt x="186830" y="377204"/>
                  </a:lnTo>
                  <a:lnTo>
                    <a:pt x="207735" y="336729"/>
                  </a:lnTo>
                  <a:lnTo>
                    <a:pt x="239619" y="304808"/>
                  </a:lnTo>
                  <a:lnTo>
                    <a:pt x="280062" y="283871"/>
                  </a:lnTo>
                  <a:lnTo>
                    <a:pt x="326644" y="276351"/>
                  </a:lnTo>
                  <a:lnTo>
                    <a:pt x="467995" y="276351"/>
                  </a:lnTo>
                  <a:lnTo>
                    <a:pt x="467995" y="373379"/>
                  </a:lnTo>
                  <a:lnTo>
                    <a:pt x="746760" y="186689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44055" y="1607820"/>
              <a:ext cx="746760" cy="4808220"/>
            </a:xfrm>
            <a:custGeom>
              <a:avLst/>
              <a:gdLst/>
              <a:ahLst/>
              <a:cxnLst/>
              <a:rect l="l" t="t" r="r" b="b"/>
              <a:pathLst>
                <a:path w="746759" h="4808220">
                  <a:moveTo>
                    <a:pt x="0" y="4808220"/>
                  </a:moveTo>
                  <a:lnTo>
                    <a:pt x="0" y="423799"/>
                  </a:lnTo>
                  <a:lnTo>
                    <a:pt x="3543" y="375512"/>
                  </a:lnTo>
                  <a:lnTo>
                    <a:pt x="13834" y="329424"/>
                  </a:lnTo>
                  <a:lnTo>
                    <a:pt x="30368" y="286042"/>
                  </a:lnTo>
                  <a:lnTo>
                    <a:pt x="52639" y="245870"/>
                  </a:lnTo>
                  <a:lnTo>
                    <a:pt x="80140" y="209415"/>
                  </a:lnTo>
                  <a:lnTo>
                    <a:pt x="112366" y="177181"/>
                  </a:lnTo>
                  <a:lnTo>
                    <a:pt x="148809" y="149674"/>
                  </a:lnTo>
                  <a:lnTo>
                    <a:pt x="188965" y="127399"/>
                  </a:lnTo>
                  <a:lnTo>
                    <a:pt x="232326" y="110863"/>
                  </a:lnTo>
                  <a:lnTo>
                    <a:pt x="278388" y="100571"/>
                  </a:lnTo>
                  <a:lnTo>
                    <a:pt x="326644" y="97028"/>
                  </a:lnTo>
                  <a:lnTo>
                    <a:pt x="467995" y="97028"/>
                  </a:lnTo>
                  <a:lnTo>
                    <a:pt x="467995" y="0"/>
                  </a:lnTo>
                  <a:lnTo>
                    <a:pt x="746760" y="186690"/>
                  </a:lnTo>
                  <a:lnTo>
                    <a:pt x="467995" y="373380"/>
                  </a:lnTo>
                  <a:lnTo>
                    <a:pt x="467995" y="276352"/>
                  </a:lnTo>
                  <a:lnTo>
                    <a:pt x="326644" y="276352"/>
                  </a:lnTo>
                  <a:lnTo>
                    <a:pt x="280062" y="283871"/>
                  </a:lnTo>
                  <a:lnTo>
                    <a:pt x="239619" y="304808"/>
                  </a:lnTo>
                  <a:lnTo>
                    <a:pt x="207735" y="336730"/>
                  </a:lnTo>
                  <a:lnTo>
                    <a:pt x="186830" y="377204"/>
                  </a:lnTo>
                  <a:lnTo>
                    <a:pt x="179324" y="423799"/>
                  </a:lnTo>
                  <a:lnTo>
                    <a:pt x="179324" y="4808220"/>
                  </a:lnTo>
                  <a:lnTo>
                    <a:pt x="0" y="480822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44055" y="3140964"/>
              <a:ext cx="746760" cy="3286125"/>
            </a:xfrm>
            <a:custGeom>
              <a:avLst/>
              <a:gdLst/>
              <a:ahLst/>
              <a:cxnLst/>
              <a:rect l="l" t="t" r="r" b="b"/>
              <a:pathLst>
                <a:path w="746759" h="3286125">
                  <a:moveTo>
                    <a:pt x="467995" y="0"/>
                  </a:moveTo>
                  <a:lnTo>
                    <a:pt x="467995" y="97027"/>
                  </a:lnTo>
                  <a:lnTo>
                    <a:pt x="326644" y="97027"/>
                  </a:lnTo>
                  <a:lnTo>
                    <a:pt x="278388" y="100571"/>
                  </a:lnTo>
                  <a:lnTo>
                    <a:pt x="232326" y="110863"/>
                  </a:lnTo>
                  <a:lnTo>
                    <a:pt x="188965" y="127399"/>
                  </a:lnTo>
                  <a:lnTo>
                    <a:pt x="148809" y="149673"/>
                  </a:lnTo>
                  <a:lnTo>
                    <a:pt x="112366" y="177180"/>
                  </a:lnTo>
                  <a:lnTo>
                    <a:pt x="80140" y="209414"/>
                  </a:lnTo>
                  <a:lnTo>
                    <a:pt x="52639" y="245870"/>
                  </a:lnTo>
                  <a:lnTo>
                    <a:pt x="30368" y="286042"/>
                  </a:lnTo>
                  <a:lnTo>
                    <a:pt x="13834" y="329424"/>
                  </a:lnTo>
                  <a:lnTo>
                    <a:pt x="3543" y="375511"/>
                  </a:lnTo>
                  <a:lnTo>
                    <a:pt x="0" y="423799"/>
                  </a:lnTo>
                  <a:lnTo>
                    <a:pt x="0" y="3285744"/>
                  </a:lnTo>
                  <a:lnTo>
                    <a:pt x="179324" y="3285744"/>
                  </a:lnTo>
                  <a:lnTo>
                    <a:pt x="179324" y="423799"/>
                  </a:lnTo>
                  <a:lnTo>
                    <a:pt x="186830" y="377204"/>
                  </a:lnTo>
                  <a:lnTo>
                    <a:pt x="207735" y="336729"/>
                  </a:lnTo>
                  <a:lnTo>
                    <a:pt x="239619" y="304808"/>
                  </a:lnTo>
                  <a:lnTo>
                    <a:pt x="280062" y="283871"/>
                  </a:lnTo>
                  <a:lnTo>
                    <a:pt x="326644" y="276351"/>
                  </a:lnTo>
                  <a:lnTo>
                    <a:pt x="467995" y="276351"/>
                  </a:lnTo>
                  <a:lnTo>
                    <a:pt x="467995" y="373380"/>
                  </a:lnTo>
                  <a:lnTo>
                    <a:pt x="746760" y="186689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44055" y="3140964"/>
              <a:ext cx="746760" cy="3286125"/>
            </a:xfrm>
            <a:custGeom>
              <a:avLst/>
              <a:gdLst/>
              <a:ahLst/>
              <a:cxnLst/>
              <a:rect l="l" t="t" r="r" b="b"/>
              <a:pathLst>
                <a:path w="746759" h="3286125">
                  <a:moveTo>
                    <a:pt x="0" y="3285744"/>
                  </a:moveTo>
                  <a:lnTo>
                    <a:pt x="0" y="423799"/>
                  </a:lnTo>
                  <a:lnTo>
                    <a:pt x="3543" y="375512"/>
                  </a:lnTo>
                  <a:lnTo>
                    <a:pt x="13834" y="329424"/>
                  </a:lnTo>
                  <a:lnTo>
                    <a:pt x="30368" y="286042"/>
                  </a:lnTo>
                  <a:lnTo>
                    <a:pt x="52639" y="245870"/>
                  </a:lnTo>
                  <a:lnTo>
                    <a:pt x="80140" y="209415"/>
                  </a:lnTo>
                  <a:lnTo>
                    <a:pt x="112366" y="177181"/>
                  </a:lnTo>
                  <a:lnTo>
                    <a:pt x="148809" y="149674"/>
                  </a:lnTo>
                  <a:lnTo>
                    <a:pt x="188965" y="127399"/>
                  </a:lnTo>
                  <a:lnTo>
                    <a:pt x="232326" y="110863"/>
                  </a:lnTo>
                  <a:lnTo>
                    <a:pt x="278388" y="100571"/>
                  </a:lnTo>
                  <a:lnTo>
                    <a:pt x="326644" y="97028"/>
                  </a:lnTo>
                  <a:lnTo>
                    <a:pt x="467995" y="97028"/>
                  </a:lnTo>
                  <a:lnTo>
                    <a:pt x="467995" y="0"/>
                  </a:lnTo>
                  <a:lnTo>
                    <a:pt x="746760" y="186690"/>
                  </a:lnTo>
                  <a:lnTo>
                    <a:pt x="467995" y="373380"/>
                  </a:lnTo>
                  <a:lnTo>
                    <a:pt x="467995" y="276352"/>
                  </a:lnTo>
                  <a:lnTo>
                    <a:pt x="326644" y="276352"/>
                  </a:lnTo>
                  <a:lnTo>
                    <a:pt x="280062" y="283871"/>
                  </a:lnTo>
                  <a:lnTo>
                    <a:pt x="239619" y="304808"/>
                  </a:lnTo>
                  <a:lnTo>
                    <a:pt x="207735" y="336730"/>
                  </a:lnTo>
                  <a:lnTo>
                    <a:pt x="186830" y="377204"/>
                  </a:lnTo>
                  <a:lnTo>
                    <a:pt x="179324" y="423799"/>
                  </a:lnTo>
                  <a:lnTo>
                    <a:pt x="179324" y="3285744"/>
                  </a:lnTo>
                  <a:lnTo>
                    <a:pt x="0" y="32857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3267" y="2887980"/>
              <a:ext cx="746760" cy="3103245"/>
            </a:xfrm>
            <a:custGeom>
              <a:avLst/>
              <a:gdLst/>
              <a:ahLst/>
              <a:cxnLst/>
              <a:rect l="l" t="t" r="r" b="b"/>
              <a:pathLst>
                <a:path w="746760" h="3103245">
                  <a:moveTo>
                    <a:pt x="278765" y="0"/>
                  </a:moveTo>
                  <a:lnTo>
                    <a:pt x="0" y="186690"/>
                  </a:lnTo>
                  <a:lnTo>
                    <a:pt x="278765" y="373380"/>
                  </a:lnTo>
                  <a:lnTo>
                    <a:pt x="278765" y="276352"/>
                  </a:lnTo>
                  <a:lnTo>
                    <a:pt x="419989" y="276352"/>
                  </a:lnTo>
                  <a:lnTo>
                    <a:pt x="466632" y="283871"/>
                  </a:lnTo>
                  <a:lnTo>
                    <a:pt x="507113" y="304808"/>
                  </a:lnTo>
                  <a:lnTo>
                    <a:pt x="539016" y="336729"/>
                  </a:lnTo>
                  <a:lnTo>
                    <a:pt x="559928" y="377204"/>
                  </a:lnTo>
                  <a:lnTo>
                    <a:pt x="567436" y="423799"/>
                  </a:lnTo>
                  <a:lnTo>
                    <a:pt x="567436" y="3102864"/>
                  </a:lnTo>
                  <a:lnTo>
                    <a:pt x="746760" y="3102864"/>
                  </a:lnTo>
                  <a:lnTo>
                    <a:pt x="746760" y="423799"/>
                  </a:lnTo>
                  <a:lnTo>
                    <a:pt x="743216" y="375511"/>
                  </a:lnTo>
                  <a:lnTo>
                    <a:pt x="732924" y="329424"/>
                  </a:lnTo>
                  <a:lnTo>
                    <a:pt x="716388" y="286042"/>
                  </a:lnTo>
                  <a:lnTo>
                    <a:pt x="694114" y="245870"/>
                  </a:lnTo>
                  <a:lnTo>
                    <a:pt x="666607" y="209414"/>
                  </a:lnTo>
                  <a:lnTo>
                    <a:pt x="634373" y="177180"/>
                  </a:lnTo>
                  <a:lnTo>
                    <a:pt x="597917" y="149673"/>
                  </a:lnTo>
                  <a:lnTo>
                    <a:pt x="557745" y="127399"/>
                  </a:lnTo>
                  <a:lnTo>
                    <a:pt x="514363" y="110863"/>
                  </a:lnTo>
                  <a:lnTo>
                    <a:pt x="468276" y="100571"/>
                  </a:lnTo>
                  <a:lnTo>
                    <a:pt x="419989" y="97028"/>
                  </a:lnTo>
                  <a:lnTo>
                    <a:pt x="278765" y="97028"/>
                  </a:lnTo>
                  <a:lnTo>
                    <a:pt x="278765" y="0"/>
                  </a:lnTo>
                  <a:close/>
                </a:path>
              </a:pathLst>
            </a:custGeom>
            <a:solidFill>
              <a:srgbClr val="57A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3267" y="2887980"/>
              <a:ext cx="746760" cy="3103245"/>
            </a:xfrm>
            <a:custGeom>
              <a:avLst/>
              <a:gdLst/>
              <a:ahLst/>
              <a:cxnLst/>
              <a:rect l="l" t="t" r="r" b="b"/>
              <a:pathLst>
                <a:path w="746760" h="3103245">
                  <a:moveTo>
                    <a:pt x="746760" y="3102864"/>
                  </a:moveTo>
                  <a:lnTo>
                    <a:pt x="746760" y="423799"/>
                  </a:lnTo>
                  <a:lnTo>
                    <a:pt x="743216" y="375512"/>
                  </a:lnTo>
                  <a:lnTo>
                    <a:pt x="732924" y="329424"/>
                  </a:lnTo>
                  <a:lnTo>
                    <a:pt x="716388" y="286042"/>
                  </a:lnTo>
                  <a:lnTo>
                    <a:pt x="694114" y="245870"/>
                  </a:lnTo>
                  <a:lnTo>
                    <a:pt x="666607" y="209415"/>
                  </a:lnTo>
                  <a:lnTo>
                    <a:pt x="634373" y="177181"/>
                  </a:lnTo>
                  <a:lnTo>
                    <a:pt x="597917" y="149674"/>
                  </a:lnTo>
                  <a:lnTo>
                    <a:pt x="557745" y="127399"/>
                  </a:lnTo>
                  <a:lnTo>
                    <a:pt x="514363" y="110863"/>
                  </a:lnTo>
                  <a:lnTo>
                    <a:pt x="468276" y="100571"/>
                  </a:lnTo>
                  <a:lnTo>
                    <a:pt x="419989" y="97028"/>
                  </a:lnTo>
                  <a:lnTo>
                    <a:pt x="278765" y="97028"/>
                  </a:lnTo>
                  <a:lnTo>
                    <a:pt x="278765" y="0"/>
                  </a:lnTo>
                  <a:lnTo>
                    <a:pt x="0" y="186690"/>
                  </a:lnTo>
                  <a:lnTo>
                    <a:pt x="278765" y="373380"/>
                  </a:lnTo>
                  <a:lnTo>
                    <a:pt x="278765" y="276352"/>
                  </a:lnTo>
                  <a:lnTo>
                    <a:pt x="419989" y="276352"/>
                  </a:lnTo>
                  <a:lnTo>
                    <a:pt x="466632" y="283871"/>
                  </a:lnTo>
                  <a:lnTo>
                    <a:pt x="507113" y="304808"/>
                  </a:lnTo>
                  <a:lnTo>
                    <a:pt x="539016" y="336730"/>
                  </a:lnTo>
                  <a:lnTo>
                    <a:pt x="559928" y="377204"/>
                  </a:lnTo>
                  <a:lnTo>
                    <a:pt x="567436" y="423799"/>
                  </a:lnTo>
                  <a:lnTo>
                    <a:pt x="567436" y="3102864"/>
                  </a:lnTo>
                  <a:lnTo>
                    <a:pt x="746760" y="310286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86983" y="3845052"/>
              <a:ext cx="746760" cy="2148840"/>
            </a:xfrm>
            <a:custGeom>
              <a:avLst/>
              <a:gdLst/>
              <a:ahLst/>
              <a:cxnLst/>
              <a:rect l="l" t="t" r="r" b="b"/>
              <a:pathLst>
                <a:path w="746760" h="2148840">
                  <a:moveTo>
                    <a:pt x="278764" y="0"/>
                  </a:moveTo>
                  <a:lnTo>
                    <a:pt x="0" y="186690"/>
                  </a:lnTo>
                  <a:lnTo>
                    <a:pt x="278764" y="373380"/>
                  </a:lnTo>
                  <a:lnTo>
                    <a:pt x="278764" y="276352"/>
                  </a:lnTo>
                  <a:lnTo>
                    <a:pt x="420115" y="276352"/>
                  </a:lnTo>
                  <a:lnTo>
                    <a:pt x="466697" y="283871"/>
                  </a:lnTo>
                  <a:lnTo>
                    <a:pt x="507140" y="304808"/>
                  </a:lnTo>
                  <a:lnTo>
                    <a:pt x="539024" y="336729"/>
                  </a:lnTo>
                  <a:lnTo>
                    <a:pt x="559929" y="377204"/>
                  </a:lnTo>
                  <a:lnTo>
                    <a:pt x="567436" y="423799"/>
                  </a:lnTo>
                  <a:lnTo>
                    <a:pt x="567436" y="2148840"/>
                  </a:lnTo>
                  <a:lnTo>
                    <a:pt x="746760" y="2148840"/>
                  </a:lnTo>
                  <a:lnTo>
                    <a:pt x="746760" y="423799"/>
                  </a:lnTo>
                  <a:lnTo>
                    <a:pt x="743216" y="375511"/>
                  </a:lnTo>
                  <a:lnTo>
                    <a:pt x="732925" y="329424"/>
                  </a:lnTo>
                  <a:lnTo>
                    <a:pt x="716391" y="286042"/>
                  </a:lnTo>
                  <a:lnTo>
                    <a:pt x="694120" y="245870"/>
                  </a:lnTo>
                  <a:lnTo>
                    <a:pt x="666619" y="209414"/>
                  </a:lnTo>
                  <a:lnTo>
                    <a:pt x="634393" y="177180"/>
                  </a:lnTo>
                  <a:lnTo>
                    <a:pt x="597950" y="149673"/>
                  </a:lnTo>
                  <a:lnTo>
                    <a:pt x="557794" y="127399"/>
                  </a:lnTo>
                  <a:lnTo>
                    <a:pt x="514433" y="110863"/>
                  </a:lnTo>
                  <a:lnTo>
                    <a:pt x="468371" y="100571"/>
                  </a:lnTo>
                  <a:lnTo>
                    <a:pt x="420115" y="97028"/>
                  </a:lnTo>
                  <a:lnTo>
                    <a:pt x="278764" y="97028"/>
                  </a:lnTo>
                  <a:lnTo>
                    <a:pt x="278764" y="0"/>
                  </a:lnTo>
                  <a:close/>
                </a:path>
              </a:pathLst>
            </a:custGeom>
            <a:solidFill>
              <a:srgbClr val="FF3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6983" y="3845052"/>
              <a:ext cx="746760" cy="2148840"/>
            </a:xfrm>
            <a:custGeom>
              <a:avLst/>
              <a:gdLst/>
              <a:ahLst/>
              <a:cxnLst/>
              <a:rect l="l" t="t" r="r" b="b"/>
              <a:pathLst>
                <a:path w="746760" h="2148840">
                  <a:moveTo>
                    <a:pt x="746760" y="2148840"/>
                  </a:moveTo>
                  <a:lnTo>
                    <a:pt x="746760" y="423799"/>
                  </a:lnTo>
                  <a:lnTo>
                    <a:pt x="743216" y="375512"/>
                  </a:lnTo>
                  <a:lnTo>
                    <a:pt x="732925" y="329424"/>
                  </a:lnTo>
                  <a:lnTo>
                    <a:pt x="716391" y="286042"/>
                  </a:lnTo>
                  <a:lnTo>
                    <a:pt x="694120" y="245870"/>
                  </a:lnTo>
                  <a:lnTo>
                    <a:pt x="666619" y="209415"/>
                  </a:lnTo>
                  <a:lnTo>
                    <a:pt x="634393" y="177181"/>
                  </a:lnTo>
                  <a:lnTo>
                    <a:pt x="597950" y="149674"/>
                  </a:lnTo>
                  <a:lnTo>
                    <a:pt x="557794" y="127399"/>
                  </a:lnTo>
                  <a:lnTo>
                    <a:pt x="514433" y="110863"/>
                  </a:lnTo>
                  <a:lnTo>
                    <a:pt x="468371" y="100571"/>
                  </a:lnTo>
                  <a:lnTo>
                    <a:pt x="420115" y="97028"/>
                  </a:lnTo>
                  <a:lnTo>
                    <a:pt x="278764" y="97028"/>
                  </a:lnTo>
                  <a:lnTo>
                    <a:pt x="278764" y="0"/>
                  </a:lnTo>
                  <a:lnTo>
                    <a:pt x="0" y="186690"/>
                  </a:lnTo>
                  <a:lnTo>
                    <a:pt x="278764" y="373380"/>
                  </a:lnTo>
                  <a:lnTo>
                    <a:pt x="278764" y="276352"/>
                  </a:lnTo>
                  <a:lnTo>
                    <a:pt x="420115" y="276352"/>
                  </a:lnTo>
                  <a:lnTo>
                    <a:pt x="466697" y="283871"/>
                  </a:lnTo>
                  <a:lnTo>
                    <a:pt x="507140" y="304808"/>
                  </a:lnTo>
                  <a:lnTo>
                    <a:pt x="539024" y="336730"/>
                  </a:lnTo>
                  <a:lnTo>
                    <a:pt x="559929" y="377204"/>
                  </a:lnTo>
                  <a:lnTo>
                    <a:pt x="567436" y="423799"/>
                  </a:lnTo>
                  <a:lnTo>
                    <a:pt x="567436" y="2148840"/>
                  </a:lnTo>
                  <a:lnTo>
                    <a:pt x="746760" y="21488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73267" y="4716779"/>
              <a:ext cx="746760" cy="1710055"/>
            </a:xfrm>
            <a:custGeom>
              <a:avLst/>
              <a:gdLst/>
              <a:ahLst/>
              <a:cxnLst/>
              <a:rect l="l" t="t" r="r" b="b"/>
              <a:pathLst>
                <a:path w="746760" h="1710054">
                  <a:moveTo>
                    <a:pt x="278765" y="0"/>
                  </a:moveTo>
                  <a:lnTo>
                    <a:pt x="0" y="186690"/>
                  </a:lnTo>
                  <a:lnTo>
                    <a:pt x="278765" y="373380"/>
                  </a:lnTo>
                  <a:lnTo>
                    <a:pt x="278765" y="276352"/>
                  </a:lnTo>
                  <a:lnTo>
                    <a:pt x="419989" y="276352"/>
                  </a:lnTo>
                  <a:lnTo>
                    <a:pt x="466632" y="283871"/>
                  </a:lnTo>
                  <a:lnTo>
                    <a:pt x="507113" y="304808"/>
                  </a:lnTo>
                  <a:lnTo>
                    <a:pt x="539016" y="336729"/>
                  </a:lnTo>
                  <a:lnTo>
                    <a:pt x="559928" y="377204"/>
                  </a:lnTo>
                  <a:lnTo>
                    <a:pt x="567436" y="423799"/>
                  </a:lnTo>
                  <a:lnTo>
                    <a:pt x="567436" y="1709928"/>
                  </a:lnTo>
                  <a:lnTo>
                    <a:pt x="746760" y="1709928"/>
                  </a:lnTo>
                  <a:lnTo>
                    <a:pt x="746760" y="423799"/>
                  </a:lnTo>
                  <a:lnTo>
                    <a:pt x="743216" y="375511"/>
                  </a:lnTo>
                  <a:lnTo>
                    <a:pt x="732924" y="329424"/>
                  </a:lnTo>
                  <a:lnTo>
                    <a:pt x="716388" y="286042"/>
                  </a:lnTo>
                  <a:lnTo>
                    <a:pt x="694114" y="245870"/>
                  </a:lnTo>
                  <a:lnTo>
                    <a:pt x="666607" y="209414"/>
                  </a:lnTo>
                  <a:lnTo>
                    <a:pt x="634373" y="177180"/>
                  </a:lnTo>
                  <a:lnTo>
                    <a:pt x="597917" y="149673"/>
                  </a:lnTo>
                  <a:lnTo>
                    <a:pt x="557745" y="127399"/>
                  </a:lnTo>
                  <a:lnTo>
                    <a:pt x="514363" y="110863"/>
                  </a:lnTo>
                  <a:lnTo>
                    <a:pt x="468276" y="100571"/>
                  </a:lnTo>
                  <a:lnTo>
                    <a:pt x="419989" y="97028"/>
                  </a:lnTo>
                  <a:lnTo>
                    <a:pt x="278765" y="97028"/>
                  </a:lnTo>
                  <a:lnTo>
                    <a:pt x="278765" y="0"/>
                  </a:lnTo>
                  <a:close/>
                </a:path>
              </a:pathLst>
            </a:custGeom>
            <a:solidFill>
              <a:srgbClr val="3A8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3267" y="4716779"/>
              <a:ext cx="746760" cy="1710055"/>
            </a:xfrm>
            <a:custGeom>
              <a:avLst/>
              <a:gdLst/>
              <a:ahLst/>
              <a:cxnLst/>
              <a:rect l="l" t="t" r="r" b="b"/>
              <a:pathLst>
                <a:path w="746760" h="1710054">
                  <a:moveTo>
                    <a:pt x="746760" y="1709928"/>
                  </a:moveTo>
                  <a:lnTo>
                    <a:pt x="746760" y="423799"/>
                  </a:lnTo>
                  <a:lnTo>
                    <a:pt x="743216" y="375512"/>
                  </a:lnTo>
                  <a:lnTo>
                    <a:pt x="732924" y="329424"/>
                  </a:lnTo>
                  <a:lnTo>
                    <a:pt x="716388" y="286042"/>
                  </a:lnTo>
                  <a:lnTo>
                    <a:pt x="694114" y="245870"/>
                  </a:lnTo>
                  <a:lnTo>
                    <a:pt x="666607" y="209415"/>
                  </a:lnTo>
                  <a:lnTo>
                    <a:pt x="634373" y="177181"/>
                  </a:lnTo>
                  <a:lnTo>
                    <a:pt x="597917" y="149674"/>
                  </a:lnTo>
                  <a:lnTo>
                    <a:pt x="557745" y="127399"/>
                  </a:lnTo>
                  <a:lnTo>
                    <a:pt x="514363" y="110863"/>
                  </a:lnTo>
                  <a:lnTo>
                    <a:pt x="468276" y="100571"/>
                  </a:lnTo>
                  <a:lnTo>
                    <a:pt x="419989" y="97028"/>
                  </a:lnTo>
                  <a:lnTo>
                    <a:pt x="278765" y="97028"/>
                  </a:lnTo>
                  <a:lnTo>
                    <a:pt x="278765" y="0"/>
                  </a:lnTo>
                  <a:lnTo>
                    <a:pt x="0" y="186690"/>
                  </a:lnTo>
                  <a:lnTo>
                    <a:pt x="278765" y="373380"/>
                  </a:lnTo>
                  <a:lnTo>
                    <a:pt x="278765" y="276352"/>
                  </a:lnTo>
                  <a:lnTo>
                    <a:pt x="419989" y="276352"/>
                  </a:lnTo>
                  <a:lnTo>
                    <a:pt x="466632" y="283871"/>
                  </a:lnTo>
                  <a:lnTo>
                    <a:pt x="507113" y="304808"/>
                  </a:lnTo>
                  <a:lnTo>
                    <a:pt x="539016" y="336730"/>
                  </a:lnTo>
                  <a:lnTo>
                    <a:pt x="559928" y="377204"/>
                  </a:lnTo>
                  <a:lnTo>
                    <a:pt x="567436" y="423799"/>
                  </a:lnTo>
                  <a:lnTo>
                    <a:pt x="567436" y="1709928"/>
                  </a:lnTo>
                  <a:lnTo>
                    <a:pt x="746760" y="17099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44055" y="4183380"/>
              <a:ext cx="746760" cy="2243455"/>
            </a:xfrm>
            <a:custGeom>
              <a:avLst/>
              <a:gdLst/>
              <a:ahLst/>
              <a:cxnLst/>
              <a:rect l="l" t="t" r="r" b="b"/>
              <a:pathLst>
                <a:path w="746759" h="2243454">
                  <a:moveTo>
                    <a:pt x="467995" y="0"/>
                  </a:moveTo>
                  <a:lnTo>
                    <a:pt x="467995" y="97028"/>
                  </a:lnTo>
                  <a:lnTo>
                    <a:pt x="326644" y="97028"/>
                  </a:lnTo>
                  <a:lnTo>
                    <a:pt x="278388" y="100571"/>
                  </a:lnTo>
                  <a:lnTo>
                    <a:pt x="232326" y="110863"/>
                  </a:lnTo>
                  <a:lnTo>
                    <a:pt x="188965" y="127399"/>
                  </a:lnTo>
                  <a:lnTo>
                    <a:pt x="148809" y="149673"/>
                  </a:lnTo>
                  <a:lnTo>
                    <a:pt x="112366" y="177180"/>
                  </a:lnTo>
                  <a:lnTo>
                    <a:pt x="80140" y="209414"/>
                  </a:lnTo>
                  <a:lnTo>
                    <a:pt x="52639" y="245870"/>
                  </a:lnTo>
                  <a:lnTo>
                    <a:pt x="30368" y="286042"/>
                  </a:lnTo>
                  <a:lnTo>
                    <a:pt x="13834" y="329424"/>
                  </a:lnTo>
                  <a:lnTo>
                    <a:pt x="3543" y="375511"/>
                  </a:lnTo>
                  <a:lnTo>
                    <a:pt x="0" y="423799"/>
                  </a:lnTo>
                  <a:lnTo>
                    <a:pt x="0" y="2243328"/>
                  </a:lnTo>
                  <a:lnTo>
                    <a:pt x="179324" y="2243328"/>
                  </a:lnTo>
                  <a:lnTo>
                    <a:pt x="179324" y="423799"/>
                  </a:lnTo>
                  <a:lnTo>
                    <a:pt x="186830" y="377204"/>
                  </a:lnTo>
                  <a:lnTo>
                    <a:pt x="207735" y="336729"/>
                  </a:lnTo>
                  <a:lnTo>
                    <a:pt x="239619" y="304808"/>
                  </a:lnTo>
                  <a:lnTo>
                    <a:pt x="280062" y="283871"/>
                  </a:lnTo>
                  <a:lnTo>
                    <a:pt x="326644" y="276352"/>
                  </a:lnTo>
                  <a:lnTo>
                    <a:pt x="467995" y="276352"/>
                  </a:lnTo>
                  <a:lnTo>
                    <a:pt x="467995" y="373380"/>
                  </a:lnTo>
                  <a:lnTo>
                    <a:pt x="746760" y="186690"/>
                  </a:lnTo>
                  <a:lnTo>
                    <a:pt x="467995" y="0"/>
                  </a:lnTo>
                  <a:close/>
                </a:path>
              </a:pathLst>
            </a:custGeom>
            <a:solidFill>
              <a:srgbClr val="8B8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4055" y="4183380"/>
              <a:ext cx="746760" cy="2243455"/>
            </a:xfrm>
            <a:custGeom>
              <a:avLst/>
              <a:gdLst/>
              <a:ahLst/>
              <a:cxnLst/>
              <a:rect l="l" t="t" r="r" b="b"/>
              <a:pathLst>
                <a:path w="746759" h="2243454">
                  <a:moveTo>
                    <a:pt x="0" y="2243328"/>
                  </a:moveTo>
                  <a:lnTo>
                    <a:pt x="0" y="423799"/>
                  </a:lnTo>
                  <a:lnTo>
                    <a:pt x="3543" y="375512"/>
                  </a:lnTo>
                  <a:lnTo>
                    <a:pt x="13834" y="329424"/>
                  </a:lnTo>
                  <a:lnTo>
                    <a:pt x="30368" y="286042"/>
                  </a:lnTo>
                  <a:lnTo>
                    <a:pt x="52639" y="245870"/>
                  </a:lnTo>
                  <a:lnTo>
                    <a:pt x="80140" y="209415"/>
                  </a:lnTo>
                  <a:lnTo>
                    <a:pt x="112366" y="177181"/>
                  </a:lnTo>
                  <a:lnTo>
                    <a:pt x="148809" y="149674"/>
                  </a:lnTo>
                  <a:lnTo>
                    <a:pt x="188965" y="127399"/>
                  </a:lnTo>
                  <a:lnTo>
                    <a:pt x="232326" y="110863"/>
                  </a:lnTo>
                  <a:lnTo>
                    <a:pt x="278388" y="100571"/>
                  </a:lnTo>
                  <a:lnTo>
                    <a:pt x="326644" y="97028"/>
                  </a:lnTo>
                  <a:lnTo>
                    <a:pt x="467995" y="97028"/>
                  </a:lnTo>
                  <a:lnTo>
                    <a:pt x="467995" y="0"/>
                  </a:lnTo>
                  <a:lnTo>
                    <a:pt x="746760" y="186690"/>
                  </a:lnTo>
                  <a:lnTo>
                    <a:pt x="467995" y="373380"/>
                  </a:lnTo>
                  <a:lnTo>
                    <a:pt x="467995" y="276352"/>
                  </a:lnTo>
                  <a:lnTo>
                    <a:pt x="326644" y="276352"/>
                  </a:lnTo>
                  <a:lnTo>
                    <a:pt x="280062" y="283871"/>
                  </a:lnTo>
                  <a:lnTo>
                    <a:pt x="239619" y="304808"/>
                  </a:lnTo>
                  <a:lnTo>
                    <a:pt x="207735" y="336730"/>
                  </a:lnTo>
                  <a:lnTo>
                    <a:pt x="186830" y="377204"/>
                  </a:lnTo>
                  <a:lnTo>
                    <a:pt x="179324" y="423799"/>
                  </a:lnTo>
                  <a:lnTo>
                    <a:pt x="179324" y="2243328"/>
                  </a:lnTo>
                  <a:lnTo>
                    <a:pt x="0" y="22433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57671" y="5248655"/>
              <a:ext cx="1450975" cy="1450975"/>
            </a:xfrm>
            <a:custGeom>
              <a:avLst/>
              <a:gdLst/>
              <a:ahLst/>
              <a:cxnLst/>
              <a:rect l="l" t="t" r="r" b="b"/>
              <a:pathLst>
                <a:path w="1450975" h="1450975">
                  <a:moveTo>
                    <a:pt x="725424" y="0"/>
                  </a:moveTo>
                  <a:lnTo>
                    <a:pt x="677722" y="1542"/>
                  </a:lnTo>
                  <a:lnTo>
                    <a:pt x="630845" y="6107"/>
                  </a:lnTo>
                  <a:lnTo>
                    <a:pt x="584888" y="13598"/>
                  </a:lnTo>
                  <a:lnTo>
                    <a:pt x="539946" y="23920"/>
                  </a:lnTo>
                  <a:lnTo>
                    <a:pt x="496116" y="36978"/>
                  </a:lnTo>
                  <a:lnTo>
                    <a:pt x="453493" y="52675"/>
                  </a:lnTo>
                  <a:lnTo>
                    <a:pt x="412172" y="70917"/>
                  </a:lnTo>
                  <a:lnTo>
                    <a:pt x="372249" y="91607"/>
                  </a:lnTo>
                  <a:lnTo>
                    <a:pt x="333819" y="114650"/>
                  </a:lnTo>
                  <a:lnTo>
                    <a:pt x="296978" y="139951"/>
                  </a:lnTo>
                  <a:lnTo>
                    <a:pt x="261822" y="167415"/>
                  </a:lnTo>
                  <a:lnTo>
                    <a:pt x="228445" y="196945"/>
                  </a:lnTo>
                  <a:lnTo>
                    <a:pt x="196945" y="228446"/>
                  </a:lnTo>
                  <a:lnTo>
                    <a:pt x="167415" y="261822"/>
                  </a:lnTo>
                  <a:lnTo>
                    <a:pt x="139951" y="296978"/>
                  </a:lnTo>
                  <a:lnTo>
                    <a:pt x="114650" y="333819"/>
                  </a:lnTo>
                  <a:lnTo>
                    <a:pt x="91607" y="372249"/>
                  </a:lnTo>
                  <a:lnTo>
                    <a:pt x="70917" y="412172"/>
                  </a:lnTo>
                  <a:lnTo>
                    <a:pt x="52675" y="453493"/>
                  </a:lnTo>
                  <a:lnTo>
                    <a:pt x="36978" y="496116"/>
                  </a:lnTo>
                  <a:lnTo>
                    <a:pt x="23920" y="539947"/>
                  </a:lnTo>
                  <a:lnTo>
                    <a:pt x="13598" y="584888"/>
                  </a:lnTo>
                  <a:lnTo>
                    <a:pt x="6107" y="630845"/>
                  </a:lnTo>
                  <a:lnTo>
                    <a:pt x="1542" y="677722"/>
                  </a:lnTo>
                  <a:lnTo>
                    <a:pt x="0" y="725424"/>
                  </a:lnTo>
                  <a:lnTo>
                    <a:pt x="1542" y="773120"/>
                  </a:lnTo>
                  <a:lnTo>
                    <a:pt x="6107" y="819992"/>
                  </a:lnTo>
                  <a:lnTo>
                    <a:pt x="13598" y="865945"/>
                  </a:lnTo>
                  <a:lnTo>
                    <a:pt x="23920" y="910884"/>
                  </a:lnTo>
                  <a:lnTo>
                    <a:pt x="36978" y="954711"/>
                  </a:lnTo>
                  <a:lnTo>
                    <a:pt x="52675" y="997333"/>
                  </a:lnTo>
                  <a:lnTo>
                    <a:pt x="70917" y="1038653"/>
                  </a:lnTo>
                  <a:lnTo>
                    <a:pt x="91607" y="1078576"/>
                  </a:lnTo>
                  <a:lnTo>
                    <a:pt x="114650" y="1117006"/>
                  </a:lnTo>
                  <a:lnTo>
                    <a:pt x="139951" y="1153847"/>
                  </a:lnTo>
                  <a:lnTo>
                    <a:pt x="167415" y="1189004"/>
                  </a:lnTo>
                  <a:lnTo>
                    <a:pt x="196945" y="1222382"/>
                  </a:lnTo>
                  <a:lnTo>
                    <a:pt x="228445" y="1253885"/>
                  </a:lnTo>
                  <a:lnTo>
                    <a:pt x="261822" y="1283416"/>
                  </a:lnTo>
                  <a:lnTo>
                    <a:pt x="296978" y="1310881"/>
                  </a:lnTo>
                  <a:lnTo>
                    <a:pt x="333819" y="1336184"/>
                  </a:lnTo>
                  <a:lnTo>
                    <a:pt x="372249" y="1359230"/>
                  </a:lnTo>
                  <a:lnTo>
                    <a:pt x="412172" y="1379922"/>
                  </a:lnTo>
                  <a:lnTo>
                    <a:pt x="453493" y="1398166"/>
                  </a:lnTo>
                  <a:lnTo>
                    <a:pt x="496116" y="1413865"/>
                  </a:lnTo>
                  <a:lnTo>
                    <a:pt x="539946" y="1426924"/>
                  </a:lnTo>
                  <a:lnTo>
                    <a:pt x="584888" y="1437247"/>
                  </a:lnTo>
                  <a:lnTo>
                    <a:pt x="630845" y="1444739"/>
                  </a:lnTo>
                  <a:lnTo>
                    <a:pt x="677722" y="1449305"/>
                  </a:lnTo>
                  <a:lnTo>
                    <a:pt x="725424" y="1450848"/>
                  </a:lnTo>
                  <a:lnTo>
                    <a:pt x="773125" y="1449305"/>
                  </a:lnTo>
                  <a:lnTo>
                    <a:pt x="820002" y="1444739"/>
                  </a:lnTo>
                  <a:lnTo>
                    <a:pt x="865959" y="1437247"/>
                  </a:lnTo>
                  <a:lnTo>
                    <a:pt x="910901" y="1426924"/>
                  </a:lnTo>
                  <a:lnTo>
                    <a:pt x="954731" y="1413865"/>
                  </a:lnTo>
                  <a:lnTo>
                    <a:pt x="997354" y="1398166"/>
                  </a:lnTo>
                  <a:lnTo>
                    <a:pt x="1038675" y="1379922"/>
                  </a:lnTo>
                  <a:lnTo>
                    <a:pt x="1078598" y="1359230"/>
                  </a:lnTo>
                  <a:lnTo>
                    <a:pt x="1117028" y="1336184"/>
                  </a:lnTo>
                  <a:lnTo>
                    <a:pt x="1153869" y="1310881"/>
                  </a:lnTo>
                  <a:lnTo>
                    <a:pt x="1189025" y="1283416"/>
                  </a:lnTo>
                  <a:lnTo>
                    <a:pt x="1222402" y="1253885"/>
                  </a:lnTo>
                  <a:lnTo>
                    <a:pt x="1253902" y="1222382"/>
                  </a:lnTo>
                  <a:lnTo>
                    <a:pt x="1283432" y="1189004"/>
                  </a:lnTo>
                  <a:lnTo>
                    <a:pt x="1310896" y="1153847"/>
                  </a:lnTo>
                  <a:lnTo>
                    <a:pt x="1336197" y="1117006"/>
                  </a:lnTo>
                  <a:lnTo>
                    <a:pt x="1359240" y="1078576"/>
                  </a:lnTo>
                  <a:lnTo>
                    <a:pt x="1379930" y="1038653"/>
                  </a:lnTo>
                  <a:lnTo>
                    <a:pt x="1398172" y="997333"/>
                  </a:lnTo>
                  <a:lnTo>
                    <a:pt x="1413869" y="954711"/>
                  </a:lnTo>
                  <a:lnTo>
                    <a:pt x="1426927" y="910884"/>
                  </a:lnTo>
                  <a:lnTo>
                    <a:pt x="1437249" y="865945"/>
                  </a:lnTo>
                  <a:lnTo>
                    <a:pt x="1444740" y="819992"/>
                  </a:lnTo>
                  <a:lnTo>
                    <a:pt x="1449305" y="773120"/>
                  </a:lnTo>
                  <a:lnTo>
                    <a:pt x="1450848" y="725424"/>
                  </a:lnTo>
                  <a:lnTo>
                    <a:pt x="1449305" y="677722"/>
                  </a:lnTo>
                  <a:lnTo>
                    <a:pt x="1444740" y="630845"/>
                  </a:lnTo>
                  <a:lnTo>
                    <a:pt x="1437249" y="584888"/>
                  </a:lnTo>
                  <a:lnTo>
                    <a:pt x="1426927" y="539947"/>
                  </a:lnTo>
                  <a:lnTo>
                    <a:pt x="1413869" y="496116"/>
                  </a:lnTo>
                  <a:lnTo>
                    <a:pt x="1398172" y="453493"/>
                  </a:lnTo>
                  <a:lnTo>
                    <a:pt x="1379930" y="412172"/>
                  </a:lnTo>
                  <a:lnTo>
                    <a:pt x="1359240" y="372249"/>
                  </a:lnTo>
                  <a:lnTo>
                    <a:pt x="1336197" y="333819"/>
                  </a:lnTo>
                  <a:lnTo>
                    <a:pt x="1310896" y="296978"/>
                  </a:lnTo>
                  <a:lnTo>
                    <a:pt x="1283432" y="261822"/>
                  </a:lnTo>
                  <a:lnTo>
                    <a:pt x="1253902" y="228446"/>
                  </a:lnTo>
                  <a:lnTo>
                    <a:pt x="1222402" y="196945"/>
                  </a:lnTo>
                  <a:lnTo>
                    <a:pt x="1189025" y="167415"/>
                  </a:lnTo>
                  <a:lnTo>
                    <a:pt x="1153869" y="139951"/>
                  </a:lnTo>
                  <a:lnTo>
                    <a:pt x="1117028" y="114650"/>
                  </a:lnTo>
                  <a:lnTo>
                    <a:pt x="1078598" y="91607"/>
                  </a:lnTo>
                  <a:lnTo>
                    <a:pt x="1038675" y="70917"/>
                  </a:lnTo>
                  <a:lnTo>
                    <a:pt x="997354" y="52675"/>
                  </a:lnTo>
                  <a:lnTo>
                    <a:pt x="954731" y="36978"/>
                  </a:lnTo>
                  <a:lnTo>
                    <a:pt x="910901" y="23920"/>
                  </a:lnTo>
                  <a:lnTo>
                    <a:pt x="865959" y="13598"/>
                  </a:lnTo>
                  <a:lnTo>
                    <a:pt x="820002" y="6107"/>
                  </a:lnTo>
                  <a:lnTo>
                    <a:pt x="773125" y="1542"/>
                  </a:lnTo>
                  <a:lnTo>
                    <a:pt x="72542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NHÓM</a:t>
            </a:r>
            <a:r>
              <a:rPr spc="-70" dirty="0"/>
              <a:t> </a:t>
            </a:r>
            <a:r>
              <a:rPr dirty="0"/>
              <a:t>THUỐC</a:t>
            </a:r>
            <a:r>
              <a:rPr spc="-85" dirty="0"/>
              <a:t> </a:t>
            </a:r>
            <a:r>
              <a:rPr dirty="0"/>
              <a:t>KÍCH</a:t>
            </a:r>
            <a:r>
              <a:rPr spc="-70" dirty="0"/>
              <a:t> </a:t>
            </a:r>
            <a:r>
              <a:rPr dirty="0"/>
              <a:t>THÍCH</a:t>
            </a:r>
            <a:r>
              <a:rPr spc="-65" dirty="0"/>
              <a:t> </a:t>
            </a:r>
            <a:r>
              <a:rPr dirty="0"/>
              <a:t>TIẾT</a:t>
            </a:r>
            <a:r>
              <a:rPr spc="-95" dirty="0"/>
              <a:t> </a:t>
            </a:r>
            <a:r>
              <a:rPr dirty="0"/>
              <a:t>INSULIN</a:t>
            </a:r>
            <a:r>
              <a:rPr spc="-60" dirty="0"/>
              <a:t> </a:t>
            </a:r>
            <a:r>
              <a:rPr spc="-25" dirty="0"/>
              <a:t>TỪ </a:t>
            </a:r>
            <a:r>
              <a:rPr dirty="0"/>
              <a:t>TẾ</a:t>
            </a:r>
            <a:r>
              <a:rPr spc="-60" dirty="0"/>
              <a:t> </a:t>
            </a:r>
            <a:r>
              <a:rPr dirty="0"/>
              <a:t>BÀO</a:t>
            </a:r>
            <a:r>
              <a:rPr spc="-40" dirty="0"/>
              <a:t> </a:t>
            </a:r>
            <a:r>
              <a:rPr dirty="0"/>
              <a:t>BETA</a:t>
            </a:r>
            <a:r>
              <a:rPr spc="-45" dirty="0"/>
              <a:t> </a:t>
            </a:r>
            <a:r>
              <a:rPr dirty="0"/>
              <a:t>ĐẢO</a:t>
            </a:r>
            <a:r>
              <a:rPr spc="-40" dirty="0"/>
              <a:t> </a:t>
            </a:r>
            <a:r>
              <a:rPr spc="-25" dirty="0"/>
              <a:t>TỤY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7322819" y="207263"/>
            <a:ext cx="4883150" cy="550545"/>
            <a:chOff x="7322819" y="207263"/>
            <a:chExt cx="4883150" cy="550545"/>
          </a:xfrm>
        </p:grpSpPr>
        <p:sp>
          <p:nvSpPr>
            <p:cNvPr id="24" name="object 24"/>
            <p:cNvSpPr/>
            <p:nvPr/>
          </p:nvSpPr>
          <p:spPr>
            <a:xfrm>
              <a:off x="7335773" y="220217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4856987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4856987" y="524255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335773" y="220217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0" y="524256"/>
                  </a:moveTo>
                  <a:lnTo>
                    <a:pt x="4856987" y="524256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414386" y="243967"/>
            <a:ext cx="3601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28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Sulfonylurea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(SUs)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8721" y="1044956"/>
            <a:ext cx="1164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spc="90" dirty="0">
                <a:solidFill>
                  <a:srgbClr val="2AC2AC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Calibri"/>
                <a:cs typeface="Calibri"/>
              </a:rPr>
              <a:t>Tác </a:t>
            </a:r>
            <a:r>
              <a:rPr sz="1800" b="1" spc="-20" dirty="0">
                <a:latin typeface="Calibri"/>
                <a:cs typeface="Calibri"/>
              </a:rPr>
              <a:t>dụng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8721" y="1319276"/>
            <a:ext cx="51187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 algn="just">
              <a:lnSpc>
                <a:spcPct val="100000"/>
              </a:lnSpc>
              <a:spcBef>
                <a:spcPts val="100"/>
              </a:spcBef>
              <a:buClr>
                <a:srgbClr val="2AC2AC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Tại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tụy: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Kích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thích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bài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tiết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Insulin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không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phụ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thuộc</a:t>
            </a:r>
            <a:endParaRPr sz="18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glucose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(giảm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glucose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ăn).</a:t>
            </a:r>
            <a:endParaRPr sz="1800">
              <a:latin typeface="Calibri"/>
              <a:cs typeface="Calibri"/>
            </a:endParaRPr>
          </a:p>
          <a:p>
            <a:pPr marL="297180" marR="5080" indent="-285115" algn="just">
              <a:lnSpc>
                <a:spcPct val="100000"/>
              </a:lnSpc>
              <a:buClr>
                <a:srgbClr val="2AC2AC"/>
              </a:buClr>
              <a:buFont typeface="Microsoft Sans Serif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Ngoài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tụy: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nhạy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cảm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với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Insulin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của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mô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đích, 	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sản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xuất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glucose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ở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gan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(giảm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glucose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máu 	</a:t>
            </a:r>
            <a:r>
              <a:rPr sz="1800" spc="-10" dirty="0">
                <a:latin typeface="Calibri"/>
                <a:cs typeface="Calibri"/>
              </a:rPr>
              <a:t>đói).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7080" y="2940177"/>
            <a:ext cx="3013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spc="100" dirty="0">
                <a:solidFill>
                  <a:srgbClr val="2AC2AC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Calibri"/>
                <a:cs typeface="Calibri"/>
              </a:rPr>
              <a:t>Giảm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HbA1C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khoảng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1-</a:t>
            </a:r>
            <a:r>
              <a:rPr sz="1800" b="1" spc="-20" dirty="0">
                <a:latin typeface="Calibri"/>
                <a:cs typeface="Calibri"/>
              </a:rPr>
              <a:t>1.5%.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8721" y="3462909"/>
            <a:ext cx="51244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spc="-30" dirty="0">
                <a:solidFill>
                  <a:srgbClr val="2AC2AC"/>
                </a:solidFill>
                <a:latin typeface="Lucida Sans Unicode"/>
                <a:cs typeface="Lucida Sans Unicode"/>
              </a:rPr>
              <a:t>  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3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toàn</a:t>
            </a:r>
            <a:r>
              <a:rPr sz="1800" b="1" spc="3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</a:t>
            </a:r>
            <a:r>
              <a:rPr sz="1800" b="1" spc="3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mạch:</a:t>
            </a:r>
            <a:r>
              <a:rPr sz="1800" b="1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biến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chứng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mạch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máu </a:t>
            </a:r>
            <a:r>
              <a:rPr sz="1800" dirty="0">
                <a:latin typeface="Calibri"/>
                <a:cs typeface="Calibri"/>
              </a:rPr>
              <a:t>nhỏ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(bệnh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võng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mạc,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thận,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thần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kinh). </a:t>
            </a:r>
            <a:r>
              <a:rPr sz="1800" dirty="0">
                <a:latin typeface="Calibri"/>
                <a:cs typeface="Calibri"/>
              </a:rPr>
              <a:t>Chưa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chứng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minh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được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tác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dụng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các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biến </a:t>
            </a:r>
            <a:r>
              <a:rPr sz="1800" dirty="0">
                <a:latin typeface="Calibri"/>
                <a:cs typeface="Calibri"/>
              </a:rPr>
              <a:t>chứng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mạch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lớn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(nguy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mạch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tử </a:t>
            </a:r>
            <a:r>
              <a:rPr sz="1800" spc="-10" dirty="0">
                <a:latin typeface="Calibri"/>
                <a:cs typeface="Calibri"/>
              </a:rPr>
              <a:t>vong).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8721" y="5229606"/>
            <a:ext cx="181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spc="105" dirty="0">
                <a:solidFill>
                  <a:srgbClr val="2AC2AC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Calibri"/>
                <a:cs typeface="Calibri"/>
              </a:rPr>
              <a:t>Giá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thành: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Thấp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76490" y="1003808"/>
            <a:ext cx="414655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</a:pPr>
            <a:r>
              <a:rPr sz="1800" spc="15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spc="-35" dirty="0">
                <a:solidFill>
                  <a:srgbClr val="FF6600"/>
                </a:solidFill>
                <a:latin typeface="Lucida Sans Unicode"/>
                <a:cs typeface="Lucida Sans Unicode"/>
              </a:rPr>
              <a:t>  </a:t>
            </a:r>
            <a:r>
              <a:rPr sz="1800" b="1" dirty="0">
                <a:latin typeface="Calibri"/>
                <a:cs typeface="Calibri"/>
              </a:rPr>
              <a:t>Hạ</a:t>
            </a:r>
            <a:r>
              <a:rPr sz="1800" b="1" spc="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đường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huyết</a:t>
            </a:r>
            <a:r>
              <a:rPr sz="1800" b="1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(đặc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biệt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các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thuốc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có </a:t>
            </a:r>
            <a:r>
              <a:rPr sz="1800" dirty="0">
                <a:latin typeface="Calibri"/>
                <a:cs typeface="Calibri"/>
              </a:rPr>
              <a:t>thời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gian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bán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hủy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kéo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dài).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hạ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huyết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ở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nhân </a:t>
            </a:r>
            <a:r>
              <a:rPr sz="1800" dirty="0">
                <a:latin typeface="Calibri"/>
                <a:cs typeface="Calibri"/>
              </a:rPr>
              <a:t>cao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tuổi,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suy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gan,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suy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thận,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suy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dinh </a:t>
            </a:r>
            <a:r>
              <a:rPr sz="1800" dirty="0">
                <a:latin typeface="Calibri"/>
                <a:cs typeface="Calibri"/>
              </a:rPr>
              <a:t>dưỡng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(bỏ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ăn,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kém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ăn).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15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spc="-20" dirty="0">
                <a:solidFill>
                  <a:srgbClr val="FF6600"/>
                </a:solidFill>
                <a:latin typeface="Lucida Sans Unicode"/>
                <a:cs typeface="Lucida Sans Unicode"/>
              </a:rPr>
              <a:t>  </a:t>
            </a:r>
            <a:r>
              <a:rPr sz="1800" b="1" dirty="0">
                <a:latin typeface="Calibri"/>
                <a:cs typeface="Calibri"/>
              </a:rPr>
              <a:t>Tăng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cân.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15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spc="-40" dirty="0">
                <a:solidFill>
                  <a:srgbClr val="FF6600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Calibri"/>
                <a:cs typeface="Calibri"/>
              </a:rPr>
              <a:t>Da: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đay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đến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hội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chứng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Lyell.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15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spc="49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Phản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ứng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quá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mẫn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với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ánh </a:t>
            </a:r>
            <a:r>
              <a:rPr sz="1800" spc="-10" dirty="0">
                <a:latin typeface="Calibri"/>
                <a:cs typeface="Calibri"/>
              </a:rPr>
              <a:t>sáng.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15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spc="459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Hội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chứng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antabuse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(Chlorpropamide).</a:t>
            </a:r>
            <a:endParaRPr sz="1800">
              <a:latin typeface="Calibri"/>
              <a:cs typeface="Calibri"/>
            </a:endParaRPr>
          </a:p>
          <a:p>
            <a:pPr marL="355600" marR="5715" indent="-342900" algn="just">
              <a:lnSpc>
                <a:spcPts val="3240"/>
              </a:lnSpc>
              <a:spcBef>
                <a:spcPts val="105"/>
              </a:spcBef>
            </a:pPr>
            <a:r>
              <a:rPr sz="1800" spc="15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spc="49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Hiệu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quả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của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thuốc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phụ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thuộc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vào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chức </a:t>
            </a:r>
            <a:r>
              <a:rPr sz="1800" dirty="0">
                <a:latin typeface="Calibri"/>
                <a:cs typeface="Calibri"/>
              </a:rPr>
              <a:t>năng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tế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bào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beta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đảo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tụy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hiệu </a:t>
            </a:r>
            <a:r>
              <a:rPr sz="1800" dirty="0">
                <a:latin typeface="Calibri"/>
                <a:cs typeface="Calibri"/>
              </a:rPr>
              <a:t>lực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thời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gian.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7BF98-EC20-1341-8483-47A8D3BD2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C763BFB-4EB7-2E53-860D-C2723C4D08E4}"/>
              </a:ext>
            </a:extLst>
          </p:cNvPr>
          <p:cNvSpPr txBox="1"/>
          <p:nvPr/>
        </p:nvSpPr>
        <p:spPr>
          <a:xfrm>
            <a:off x="-12700" y="-18796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988C305-68AC-35F0-6C89-ACA8F1A85BAD}"/>
              </a:ext>
            </a:extLst>
          </p:cNvPr>
          <p:cNvGrpSpPr/>
          <p:nvPr/>
        </p:nvGrpSpPr>
        <p:grpSpPr>
          <a:xfrm>
            <a:off x="11311128" y="1109472"/>
            <a:ext cx="274320" cy="273050"/>
            <a:chOff x="11311128" y="1109472"/>
            <a:chExt cx="274320" cy="27305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32055532-51D5-089C-5672-61EF0F91D3E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4082" y="1122426"/>
              <a:ext cx="248412" cy="246887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372DCE5-50C1-4983-1DF6-1803ACD73A06}"/>
                </a:ext>
              </a:extLst>
            </p:cNvPr>
            <p:cNvSpPr/>
            <p:nvPr/>
          </p:nvSpPr>
          <p:spPr>
            <a:xfrm>
              <a:off x="11324082" y="1122426"/>
              <a:ext cx="248920" cy="247015"/>
            </a:xfrm>
            <a:custGeom>
              <a:avLst/>
              <a:gdLst/>
              <a:ahLst/>
              <a:cxnLst/>
              <a:rect l="l" t="t" r="r" b="b"/>
              <a:pathLst>
                <a:path w="248920" h="247015">
                  <a:moveTo>
                    <a:pt x="0" y="123444"/>
                  </a:moveTo>
                  <a:lnTo>
                    <a:pt x="9763" y="75384"/>
                  </a:lnTo>
                  <a:lnTo>
                    <a:pt x="36385" y="36147"/>
                  </a:lnTo>
                  <a:lnTo>
                    <a:pt x="75866" y="9697"/>
                  </a:lnTo>
                  <a:lnTo>
                    <a:pt x="124206" y="0"/>
                  </a:lnTo>
                  <a:lnTo>
                    <a:pt x="172545" y="9697"/>
                  </a:lnTo>
                  <a:lnTo>
                    <a:pt x="212026" y="36147"/>
                  </a:lnTo>
                  <a:lnTo>
                    <a:pt x="238648" y="75384"/>
                  </a:lnTo>
                  <a:lnTo>
                    <a:pt x="248412" y="123444"/>
                  </a:lnTo>
                  <a:lnTo>
                    <a:pt x="238648" y="171503"/>
                  </a:lnTo>
                  <a:lnTo>
                    <a:pt x="212026" y="210740"/>
                  </a:lnTo>
                  <a:lnTo>
                    <a:pt x="172545" y="237190"/>
                  </a:lnTo>
                  <a:lnTo>
                    <a:pt x="124206" y="246888"/>
                  </a:lnTo>
                  <a:lnTo>
                    <a:pt x="75866" y="237190"/>
                  </a:lnTo>
                  <a:lnTo>
                    <a:pt x="36385" y="210740"/>
                  </a:lnTo>
                  <a:lnTo>
                    <a:pt x="9763" y="171503"/>
                  </a:lnTo>
                  <a:lnTo>
                    <a:pt x="0" y="12344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FF2B5EF4-FFF2-40B4-BE49-F238E27FC236}">
                <a16:creationId xmlns:a16="http://schemas.microsoft.com/office/drawing/2014/main" id="{34E9B4E4-75A9-9676-917F-EEE2D897C0F2}"/>
              </a:ext>
            </a:extLst>
          </p:cNvPr>
          <p:cNvGrpSpPr/>
          <p:nvPr/>
        </p:nvGrpSpPr>
        <p:grpSpPr>
          <a:xfrm>
            <a:off x="7723631" y="1025652"/>
            <a:ext cx="3523615" cy="440690"/>
            <a:chOff x="7723631" y="1025652"/>
            <a:chExt cx="3523615" cy="44069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F78276F-E9CF-3D34-CAD5-5B0A57267C7F}"/>
                </a:ext>
              </a:extLst>
            </p:cNvPr>
            <p:cNvSpPr/>
            <p:nvPr/>
          </p:nvSpPr>
          <p:spPr>
            <a:xfrm>
              <a:off x="7723631" y="1025652"/>
              <a:ext cx="3390900" cy="440690"/>
            </a:xfrm>
            <a:custGeom>
              <a:avLst/>
              <a:gdLst/>
              <a:ahLst/>
              <a:cxnLst/>
              <a:rect l="l" t="t" r="r" b="b"/>
              <a:pathLst>
                <a:path w="3390900" h="440690">
                  <a:moveTo>
                    <a:pt x="3325876" y="0"/>
                  </a:moveTo>
                  <a:lnTo>
                    <a:pt x="65024" y="0"/>
                  </a:lnTo>
                  <a:lnTo>
                    <a:pt x="39701" y="5105"/>
                  </a:lnTo>
                  <a:lnTo>
                    <a:pt x="19034" y="19034"/>
                  </a:lnTo>
                  <a:lnTo>
                    <a:pt x="5105" y="39701"/>
                  </a:lnTo>
                  <a:lnTo>
                    <a:pt x="0" y="65024"/>
                  </a:lnTo>
                  <a:lnTo>
                    <a:pt x="0" y="375412"/>
                  </a:lnTo>
                  <a:lnTo>
                    <a:pt x="5105" y="400734"/>
                  </a:lnTo>
                  <a:lnTo>
                    <a:pt x="19034" y="421401"/>
                  </a:lnTo>
                  <a:lnTo>
                    <a:pt x="39701" y="435330"/>
                  </a:lnTo>
                  <a:lnTo>
                    <a:pt x="65024" y="440436"/>
                  </a:lnTo>
                  <a:lnTo>
                    <a:pt x="3325876" y="440436"/>
                  </a:lnTo>
                  <a:lnTo>
                    <a:pt x="3351198" y="435330"/>
                  </a:lnTo>
                  <a:lnTo>
                    <a:pt x="3371865" y="421401"/>
                  </a:lnTo>
                  <a:lnTo>
                    <a:pt x="3385794" y="400734"/>
                  </a:lnTo>
                  <a:lnTo>
                    <a:pt x="3390900" y="375412"/>
                  </a:lnTo>
                  <a:lnTo>
                    <a:pt x="3390900" y="65024"/>
                  </a:lnTo>
                  <a:lnTo>
                    <a:pt x="3385794" y="39701"/>
                  </a:lnTo>
                  <a:lnTo>
                    <a:pt x="3371865" y="19034"/>
                  </a:lnTo>
                  <a:lnTo>
                    <a:pt x="3351198" y="5105"/>
                  </a:lnTo>
                  <a:lnTo>
                    <a:pt x="332587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23A14F3-A0CB-675B-BCFE-629587052205}"/>
                </a:ext>
              </a:extLst>
            </p:cNvPr>
            <p:cNvSpPr/>
            <p:nvPr/>
          </p:nvSpPr>
          <p:spPr>
            <a:xfrm>
              <a:off x="11047475" y="1082040"/>
              <a:ext cx="200025" cy="327660"/>
            </a:xfrm>
            <a:custGeom>
              <a:avLst/>
              <a:gdLst/>
              <a:ahLst/>
              <a:cxnLst/>
              <a:rect l="l" t="t" r="r" b="b"/>
              <a:pathLst>
                <a:path w="200025" h="327659">
                  <a:moveTo>
                    <a:pt x="0" y="0"/>
                  </a:moveTo>
                  <a:lnTo>
                    <a:pt x="0" y="327660"/>
                  </a:lnTo>
                  <a:lnTo>
                    <a:pt x="199644" y="163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E585CCEB-79AF-D731-BE28-47241AE892D8}"/>
              </a:ext>
            </a:extLst>
          </p:cNvPr>
          <p:cNvSpPr/>
          <p:nvPr/>
        </p:nvSpPr>
        <p:spPr>
          <a:xfrm>
            <a:off x="87630" y="166878"/>
            <a:ext cx="7048500" cy="631190"/>
          </a:xfrm>
          <a:custGeom>
            <a:avLst/>
            <a:gdLst/>
            <a:ahLst/>
            <a:cxnLst/>
            <a:rect l="l" t="t" r="r" b="b"/>
            <a:pathLst>
              <a:path w="7048500" h="631190">
                <a:moveTo>
                  <a:pt x="0" y="105156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9"/>
                </a:lnTo>
                <a:lnTo>
                  <a:pt x="105155" y="0"/>
                </a:lnTo>
                <a:lnTo>
                  <a:pt x="6943344" y="0"/>
                </a:lnTo>
                <a:lnTo>
                  <a:pt x="6984259" y="8269"/>
                </a:lnTo>
                <a:lnTo>
                  <a:pt x="7017686" y="30813"/>
                </a:lnTo>
                <a:lnTo>
                  <a:pt x="7040231" y="64240"/>
                </a:lnTo>
                <a:lnTo>
                  <a:pt x="7048500" y="105156"/>
                </a:lnTo>
                <a:lnTo>
                  <a:pt x="7048500" y="525780"/>
                </a:lnTo>
                <a:lnTo>
                  <a:pt x="7040231" y="566696"/>
                </a:lnTo>
                <a:lnTo>
                  <a:pt x="7017686" y="600122"/>
                </a:lnTo>
                <a:lnTo>
                  <a:pt x="6984259" y="622667"/>
                </a:lnTo>
                <a:lnTo>
                  <a:pt x="6943344" y="630936"/>
                </a:lnTo>
                <a:lnTo>
                  <a:pt x="105155" y="630936"/>
                </a:lnTo>
                <a:lnTo>
                  <a:pt x="64224" y="622667"/>
                </a:lnTo>
                <a:lnTo>
                  <a:pt x="30799" y="600122"/>
                </a:lnTo>
                <a:lnTo>
                  <a:pt x="8263" y="566696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135B4067-6959-2A85-5DFC-EE0DF4714C8B}"/>
              </a:ext>
            </a:extLst>
          </p:cNvPr>
          <p:cNvGrpSpPr/>
          <p:nvPr/>
        </p:nvGrpSpPr>
        <p:grpSpPr>
          <a:xfrm>
            <a:off x="7322819" y="207263"/>
            <a:ext cx="4883150" cy="550545"/>
            <a:chOff x="7322819" y="207263"/>
            <a:chExt cx="4883150" cy="55054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7605652-F87B-40BB-B4AD-2D482A6C6FF4}"/>
                </a:ext>
              </a:extLst>
            </p:cNvPr>
            <p:cNvSpPr/>
            <p:nvPr/>
          </p:nvSpPr>
          <p:spPr>
            <a:xfrm>
              <a:off x="7335773" y="220217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4856987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4856987" y="524255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C28BFF0-1024-4370-4928-400F2955C461}"/>
                </a:ext>
              </a:extLst>
            </p:cNvPr>
            <p:cNvSpPr/>
            <p:nvPr/>
          </p:nvSpPr>
          <p:spPr>
            <a:xfrm>
              <a:off x="7335773" y="220217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0" y="524256"/>
                  </a:moveTo>
                  <a:lnTo>
                    <a:pt x="4856987" y="524256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F7A830C-8460-8426-AF2E-149C7AF7D7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4386" y="243967"/>
            <a:ext cx="455041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lang="en-US" sz="28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Sulfonylurea</a:t>
            </a:r>
            <a:r>
              <a:rPr lang="en-US"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Arial"/>
                <a:cs typeface="Arial"/>
              </a:rPr>
              <a:t>(SUs)</a:t>
            </a:r>
            <a:br>
              <a:rPr lang="en-US" sz="2800" dirty="0">
                <a:latin typeface="Arial"/>
                <a:cs typeface="Arial"/>
              </a:rPr>
            </a:br>
            <a:endParaRPr sz="2800" dirty="0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610976D-736B-CB9C-A258-C7992FE72261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95654" y="1846279"/>
            <a:ext cx="471454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1825">
              <a:lnSpc>
                <a:spcPct val="100000"/>
              </a:lnSpc>
              <a:spcBef>
                <a:spcPts val="100"/>
              </a:spcBef>
            </a:pPr>
            <a:endParaRPr lang="en-US" sz="2500" dirty="0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F613B721-A037-C21E-B12B-2018E10BFC82}"/>
              </a:ext>
            </a:extLst>
          </p:cNvPr>
          <p:cNvSpPr txBox="1"/>
          <p:nvPr/>
        </p:nvSpPr>
        <p:spPr>
          <a:xfrm>
            <a:off x="5944870" y="1042543"/>
            <a:ext cx="5963285" cy="5169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92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endParaRPr lang="en-US" b="0" i="0" dirty="0">
              <a:solidFill>
                <a:srgbClr val="081B3A"/>
              </a:solidFill>
              <a:effectLst/>
              <a:latin typeface="SegoeuiPc"/>
            </a:endParaRPr>
          </a:p>
          <a:p>
            <a:pPr marL="355600" marR="5080" indent="-342900">
              <a:lnSpc>
                <a:spcPct val="150000"/>
              </a:lnSpc>
              <a:spcBef>
                <a:spcPts val="192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vi-VN" b="0" i="0" dirty="0">
                <a:solidFill>
                  <a:srgbClr val="081B3A"/>
                </a:solidFill>
                <a:effectLst/>
                <a:latin typeface="SegoeuiPc"/>
              </a:rPr>
              <a:t>Hạ glucose máu( hay gặp, chlopropamid gây hạ glucose mạnh nhất) </a:t>
            </a:r>
            <a:endParaRPr lang="en-US" b="0" i="0" dirty="0">
              <a:solidFill>
                <a:srgbClr val="081B3A"/>
              </a:solidFill>
              <a:effectLst/>
              <a:latin typeface="SegoeuiPc"/>
            </a:endParaRPr>
          </a:p>
          <a:p>
            <a:pPr marL="355600" marR="5080" indent="-342900">
              <a:lnSpc>
                <a:spcPct val="150000"/>
              </a:lnSpc>
              <a:spcBef>
                <a:spcPts val="192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vi-VN" b="0" i="0" dirty="0">
                <a:solidFill>
                  <a:srgbClr val="081B3A"/>
                </a:solidFill>
                <a:effectLst/>
                <a:latin typeface="SegoeuiPc"/>
              </a:rPr>
              <a:t>Dị ứng ngoài da: ngứa, đỏ đa, mề đay nối</a:t>
            </a:r>
            <a:endParaRPr lang="en-US" dirty="0">
              <a:solidFill>
                <a:srgbClr val="081B3A"/>
              </a:solidFill>
              <a:latin typeface="SegoeuiPc"/>
            </a:endParaRPr>
          </a:p>
          <a:p>
            <a:pPr marL="355600" marR="5080" indent="-342900">
              <a:lnSpc>
                <a:spcPct val="150000"/>
              </a:lnSpc>
              <a:spcBef>
                <a:spcPts val="192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vi-VN" b="0" i="0" dirty="0">
                <a:solidFill>
                  <a:srgbClr val="081B3A"/>
                </a:solidFill>
                <a:effectLst/>
                <a:latin typeface="SegoeuiPc"/>
              </a:rPr>
              <a:t>Rối loạn tiêu hóa, viêm gan, vàng da tắc mật</a:t>
            </a:r>
            <a:endParaRPr lang="en-US" dirty="0">
              <a:solidFill>
                <a:srgbClr val="081B3A"/>
              </a:solidFill>
              <a:latin typeface="SegoeuiPc"/>
            </a:endParaRPr>
          </a:p>
          <a:p>
            <a:pPr marL="355600" marR="5080" indent="-342900">
              <a:lnSpc>
                <a:spcPct val="150000"/>
              </a:lnSpc>
              <a:spcBef>
                <a:spcPts val="192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vi-VN" b="0" i="0" dirty="0">
                <a:solidFill>
                  <a:srgbClr val="081B3A"/>
                </a:solidFill>
                <a:effectLst/>
                <a:latin typeface="SegoeuiPc"/>
              </a:rPr>
              <a:t>Tan máu( hiếm gặp) </a:t>
            </a:r>
            <a:endParaRPr lang="en-US" dirty="0">
              <a:solidFill>
                <a:srgbClr val="081B3A"/>
              </a:solidFill>
              <a:latin typeface="SegoeuiPc"/>
            </a:endParaRPr>
          </a:p>
          <a:p>
            <a:pPr marL="355600" marR="5080" indent="-342900">
              <a:lnSpc>
                <a:spcPct val="150000"/>
              </a:lnSpc>
              <a:spcBef>
                <a:spcPts val="192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vi-VN" b="0" i="0" dirty="0">
                <a:solidFill>
                  <a:srgbClr val="081B3A"/>
                </a:solidFill>
                <a:effectLst/>
                <a:latin typeface="SegoeuiPc"/>
              </a:rPr>
              <a:t>1 - 15% : buồn nôn, nôn, yếu cơ, ngất khi dùng chlopropamid với rượu</a:t>
            </a:r>
            <a:endParaRPr lang="en-US" dirty="0">
              <a:solidFill>
                <a:srgbClr val="081B3A"/>
              </a:solidFill>
              <a:latin typeface="SegoeuiPc"/>
            </a:endParaRPr>
          </a:p>
          <a:p>
            <a:pPr marL="355600" marR="5080" indent="-342900">
              <a:lnSpc>
                <a:spcPct val="150000"/>
              </a:lnSpc>
              <a:spcBef>
                <a:spcPts val="192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vi-VN" b="0" i="0" dirty="0">
                <a:solidFill>
                  <a:srgbClr val="081B3A"/>
                </a:solidFill>
                <a:effectLst/>
                <a:latin typeface="SegoeuiPc"/>
              </a:rPr>
              <a:t>Hạ Na máu( TD chống bài niệu của chlopropamid)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BF15A59A-E95C-67E9-22CA-E66DBDB36928}"/>
              </a:ext>
            </a:extLst>
          </p:cNvPr>
          <p:cNvSpPr txBox="1">
            <a:spLocks/>
          </p:cNvSpPr>
          <p:nvPr/>
        </p:nvSpPr>
        <p:spPr>
          <a:xfrm>
            <a:off x="201622" y="104012"/>
            <a:ext cx="6541770" cy="756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dirty="0"/>
              <a:t>NHÓM</a:t>
            </a:r>
            <a:r>
              <a:rPr lang="en-US" spc="-70" dirty="0"/>
              <a:t> </a:t>
            </a:r>
            <a:r>
              <a:rPr lang="en-US" dirty="0"/>
              <a:t>THUỐC</a:t>
            </a:r>
            <a:r>
              <a:rPr lang="en-US" spc="-85" dirty="0"/>
              <a:t> </a:t>
            </a:r>
            <a:r>
              <a:rPr lang="en-US" dirty="0"/>
              <a:t>KÍCH</a:t>
            </a:r>
            <a:r>
              <a:rPr lang="en-US" spc="-70" dirty="0"/>
              <a:t> </a:t>
            </a:r>
            <a:r>
              <a:rPr lang="en-US" dirty="0"/>
              <a:t>THÍCH</a:t>
            </a:r>
            <a:r>
              <a:rPr lang="en-US" spc="-65" dirty="0"/>
              <a:t> </a:t>
            </a:r>
            <a:r>
              <a:rPr lang="en-US" dirty="0"/>
              <a:t>TIẾT</a:t>
            </a:r>
            <a:r>
              <a:rPr lang="en-US" spc="-95" dirty="0"/>
              <a:t> </a:t>
            </a:r>
            <a:r>
              <a:rPr lang="en-US" dirty="0"/>
              <a:t>INSULIN</a:t>
            </a:r>
            <a:r>
              <a:rPr lang="en-US" spc="-60" dirty="0"/>
              <a:t> </a:t>
            </a:r>
            <a:r>
              <a:rPr lang="en-US" spc="-25" dirty="0"/>
              <a:t>TỪ </a:t>
            </a:r>
            <a:r>
              <a:rPr lang="en-US" dirty="0"/>
              <a:t>TẾ</a:t>
            </a:r>
            <a:r>
              <a:rPr lang="en-US" spc="-60" dirty="0"/>
              <a:t> </a:t>
            </a:r>
            <a:r>
              <a:rPr lang="en-US" dirty="0"/>
              <a:t>BÀO</a:t>
            </a:r>
            <a:r>
              <a:rPr lang="en-US" spc="-40" dirty="0"/>
              <a:t> </a:t>
            </a:r>
            <a:r>
              <a:rPr lang="en-US" dirty="0"/>
              <a:t>BETA</a:t>
            </a:r>
            <a:r>
              <a:rPr lang="en-US" spc="-45" dirty="0"/>
              <a:t> </a:t>
            </a:r>
            <a:r>
              <a:rPr lang="en-US" dirty="0"/>
              <a:t>ĐẢO</a:t>
            </a:r>
            <a:r>
              <a:rPr lang="en-US" spc="-40" dirty="0"/>
              <a:t> </a:t>
            </a:r>
            <a:r>
              <a:rPr lang="en-US" spc="-25" dirty="0"/>
              <a:t>TỤY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3E80F0A-29CA-9BC8-86EA-2F42C07F8C86}"/>
              </a:ext>
            </a:extLst>
          </p:cNvPr>
          <p:cNvSpPr/>
          <p:nvPr/>
        </p:nvSpPr>
        <p:spPr>
          <a:xfrm>
            <a:off x="317274" y="1082040"/>
            <a:ext cx="5410200" cy="55829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700" algn="just">
              <a:lnSpc>
                <a:spcPct val="100000"/>
              </a:lnSpc>
            </a:pPr>
            <a:r>
              <a:rPr lang="en-US" sz="1800" b="1" spc="70" dirty="0">
                <a:latin typeface="+mj-lt"/>
                <a:cs typeface="Lucida Sans Unicode"/>
              </a:rPr>
              <a:t> </a:t>
            </a:r>
          </a:p>
          <a:p>
            <a:pPr marL="12700" algn="just">
              <a:lnSpc>
                <a:spcPct val="100000"/>
              </a:lnSpc>
            </a:pPr>
            <a:endParaRPr lang="en-US" b="1" i="0" spc="70" dirty="0">
              <a:effectLst/>
              <a:latin typeface="+mj-lt"/>
              <a:cs typeface="Lucida Sans Unicode"/>
            </a:endParaRPr>
          </a:p>
          <a:p>
            <a:pPr marL="12700" algn="just">
              <a:lnSpc>
                <a:spcPct val="100000"/>
              </a:lnSpc>
            </a:pPr>
            <a:r>
              <a:rPr lang="en-US" sz="2200" b="1" i="0" dirty="0" err="1">
                <a:effectLst/>
                <a:latin typeface="+mj-lt"/>
              </a:rPr>
              <a:t>Chỉ</a:t>
            </a:r>
            <a:r>
              <a:rPr lang="en-US" sz="2200" b="1" i="0" dirty="0">
                <a:effectLst/>
                <a:latin typeface="+mj-lt"/>
              </a:rPr>
              <a:t> </a:t>
            </a:r>
            <a:r>
              <a:rPr lang="en-US" sz="2200" b="1" i="0" dirty="0" err="1">
                <a:effectLst/>
                <a:latin typeface="+mj-lt"/>
              </a:rPr>
              <a:t>định</a:t>
            </a:r>
            <a:r>
              <a:rPr lang="en-US" sz="2200" b="1" i="0" dirty="0">
                <a:effectLst/>
                <a:latin typeface="+mj-lt"/>
              </a:rPr>
              <a:t>:</a:t>
            </a: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i="0" dirty="0">
                <a:effectLst/>
                <a:latin typeface="+mj-lt"/>
              </a:rPr>
              <a:t> </a:t>
            </a:r>
            <a:r>
              <a:rPr lang="en-US" sz="2200" b="0" i="0" dirty="0">
                <a:effectLst/>
                <a:latin typeface="+mj-lt"/>
              </a:rPr>
              <a:t>ĐTĐ type 2 </a:t>
            </a:r>
            <a:r>
              <a:rPr lang="en-US" sz="2200" b="0" i="0" dirty="0" err="1">
                <a:effectLst/>
                <a:latin typeface="+mj-lt"/>
              </a:rPr>
              <a:t>điều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trị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bằng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chế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độ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ăn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và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luyện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tập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không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có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kết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quả</a:t>
            </a:r>
            <a:r>
              <a:rPr lang="en-US" sz="2200" b="0" i="0" dirty="0">
                <a:effectLst/>
                <a:latin typeface="+mj-lt"/>
              </a:rPr>
              <a:t>. </a:t>
            </a:r>
          </a:p>
          <a:p>
            <a:pPr marL="12700" algn="just">
              <a:lnSpc>
                <a:spcPct val="100000"/>
              </a:lnSpc>
            </a:pPr>
            <a:endParaRPr lang="en-US" sz="2200" b="0" i="0" dirty="0">
              <a:effectLst/>
              <a:latin typeface="+mj-lt"/>
            </a:endParaRPr>
          </a:p>
          <a:p>
            <a:pPr marL="12700" algn="just">
              <a:lnSpc>
                <a:spcPct val="100000"/>
              </a:lnSpc>
            </a:pP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1" i="0" dirty="0" err="1">
                <a:effectLst/>
                <a:latin typeface="+mj-lt"/>
              </a:rPr>
              <a:t>Chống</a:t>
            </a:r>
            <a:r>
              <a:rPr lang="en-US" sz="2200" b="1" i="0" dirty="0">
                <a:effectLst/>
                <a:latin typeface="+mj-lt"/>
              </a:rPr>
              <a:t> </a:t>
            </a:r>
            <a:r>
              <a:rPr lang="en-US" sz="2200" b="1" i="0" dirty="0" err="1">
                <a:effectLst/>
                <a:latin typeface="+mj-lt"/>
              </a:rPr>
              <a:t>chỉ</a:t>
            </a:r>
            <a:r>
              <a:rPr lang="en-US" sz="2200" b="1" i="0" dirty="0">
                <a:effectLst/>
                <a:latin typeface="+mj-lt"/>
              </a:rPr>
              <a:t> </a:t>
            </a:r>
            <a:r>
              <a:rPr lang="en-US" sz="2200" b="1" i="0" dirty="0" err="1">
                <a:effectLst/>
                <a:latin typeface="+mj-lt"/>
              </a:rPr>
              <a:t>định</a:t>
            </a:r>
            <a:r>
              <a:rPr lang="en-US" sz="2200" b="1" i="0" dirty="0">
                <a:effectLst/>
                <a:latin typeface="+mj-lt"/>
              </a:rPr>
              <a:t>:</a:t>
            </a:r>
          </a:p>
          <a:p>
            <a:pPr marL="355600" indent="-342900" algn="just">
              <a:lnSpc>
                <a:spcPct val="100000"/>
              </a:lnSpc>
              <a:buAutoNum type="arabicPeriod"/>
            </a:pPr>
            <a:r>
              <a:rPr lang="en-US" sz="2200" b="0" i="0" dirty="0">
                <a:effectLst/>
                <a:latin typeface="+mj-lt"/>
              </a:rPr>
              <a:t>ĐTĐ type 1 </a:t>
            </a:r>
          </a:p>
          <a:p>
            <a:pPr marL="12700" algn="just">
              <a:lnSpc>
                <a:spcPct val="100000"/>
              </a:lnSpc>
            </a:pPr>
            <a:r>
              <a:rPr lang="en-US" sz="2200" b="0" i="0" dirty="0">
                <a:effectLst/>
                <a:latin typeface="+mj-lt"/>
              </a:rPr>
              <a:t>2. </a:t>
            </a:r>
            <a:r>
              <a:rPr lang="en-US" sz="2200" b="0" i="0" dirty="0" err="1">
                <a:effectLst/>
                <a:latin typeface="+mj-lt"/>
              </a:rPr>
              <a:t>Nữ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có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thai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và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cho</a:t>
            </a:r>
            <a:r>
              <a:rPr lang="en-US" sz="2200" b="0" i="0" dirty="0">
                <a:effectLst/>
                <a:latin typeface="+mj-lt"/>
              </a:rPr>
              <a:t> con </a:t>
            </a:r>
            <a:r>
              <a:rPr lang="en-US" sz="2200" b="0" i="0" dirty="0" err="1">
                <a:effectLst/>
                <a:latin typeface="+mj-lt"/>
              </a:rPr>
              <a:t>bú</a:t>
            </a:r>
            <a:r>
              <a:rPr lang="en-US" sz="2200" b="0" i="0" dirty="0">
                <a:effectLst/>
                <a:latin typeface="+mj-lt"/>
              </a:rPr>
              <a:t> </a:t>
            </a:r>
          </a:p>
          <a:p>
            <a:pPr marL="12700" algn="just">
              <a:lnSpc>
                <a:spcPct val="100000"/>
              </a:lnSpc>
            </a:pPr>
            <a:r>
              <a:rPr lang="en-US" sz="2200" b="0" i="0" dirty="0">
                <a:effectLst/>
                <a:latin typeface="+mj-lt"/>
              </a:rPr>
              <a:t>3. Suy </a:t>
            </a:r>
            <a:r>
              <a:rPr lang="en-US" sz="2200" b="0" i="0" dirty="0" err="1">
                <a:effectLst/>
                <a:latin typeface="+mj-lt"/>
              </a:rPr>
              <a:t>chức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năng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gan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thận</a:t>
            </a:r>
            <a:r>
              <a:rPr lang="en-US" sz="2200" b="0" i="0" dirty="0">
                <a:effectLst/>
                <a:latin typeface="+mj-lt"/>
              </a:rPr>
              <a:t> </a:t>
            </a:r>
          </a:p>
          <a:p>
            <a:pPr marL="12700" algn="just">
              <a:lnSpc>
                <a:spcPct val="100000"/>
              </a:lnSpc>
            </a:pPr>
            <a:r>
              <a:rPr lang="en-US" sz="2200" b="0" i="0" dirty="0">
                <a:effectLst/>
                <a:latin typeface="+mj-lt"/>
              </a:rPr>
              <a:t>4. </a:t>
            </a:r>
            <a:r>
              <a:rPr lang="en-US" sz="2200" b="0" i="0" dirty="0" err="1">
                <a:effectLst/>
                <a:latin typeface="+mj-lt"/>
              </a:rPr>
              <a:t>Nhiễm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trùng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nặng</a:t>
            </a:r>
            <a:r>
              <a:rPr lang="en-US" sz="2200" b="0" i="0" dirty="0">
                <a:effectLst/>
                <a:latin typeface="+mj-lt"/>
              </a:rPr>
              <a:t>, </a:t>
            </a:r>
            <a:r>
              <a:rPr lang="en-US" sz="2200" b="0" i="0" dirty="0" err="1">
                <a:effectLst/>
                <a:latin typeface="+mj-lt"/>
              </a:rPr>
              <a:t>phẫu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thuật</a:t>
            </a:r>
            <a:endParaRPr lang="en-US" sz="2200" b="0" i="0" dirty="0">
              <a:effectLst/>
              <a:latin typeface="+mj-lt"/>
            </a:endParaRPr>
          </a:p>
          <a:p>
            <a:pPr marL="12700" algn="just">
              <a:lnSpc>
                <a:spcPct val="100000"/>
              </a:lnSpc>
            </a:pPr>
            <a:r>
              <a:rPr lang="en-US" sz="2200" b="0" i="0" dirty="0">
                <a:effectLst/>
                <a:latin typeface="+mj-lt"/>
              </a:rPr>
              <a:t>5. ĐTĐ </a:t>
            </a:r>
            <a:r>
              <a:rPr lang="en-US" sz="2200" b="0" i="0" dirty="0" err="1">
                <a:effectLst/>
                <a:latin typeface="+mj-lt"/>
              </a:rPr>
              <a:t>có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biến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chứng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cấp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tính</a:t>
            </a:r>
            <a:r>
              <a:rPr lang="en-US" sz="2200" b="0" i="0" dirty="0">
                <a:effectLst/>
                <a:latin typeface="+mj-lt"/>
              </a:rPr>
              <a:t> </a:t>
            </a:r>
            <a:r>
              <a:rPr lang="en-US" sz="2200" b="0" i="0" dirty="0" err="1">
                <a:effectLst/>
                <a:latin typeface="+mj-lt"/>
              </a:rPr>
              <a:t>nặng</a:t>
            </a:r>
            <a:endParaRPr lang="en-US" sz="2200" dirty="0">
              <a:latin typeface="+mj-lt"/>
              <a:cs typeface="Calibri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0811863-6A25-6538-54BE-3DC5A6734C9E}"/>
              </a:ext>
            </a:extLst>
          </p:cNvPr>
          <p:cNvSpPr/>
          <p:nvPr/>
        </p:nvSpPr>
        <p:spPr>
          <a:xfrm>
            <a:off x="6477000" y="989202"/>
            <a:ext cx="4846574" cy="5166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Tác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dụng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mong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muốn</a:t>
            </a:r>
            <a:endParaRPr lang="en-US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755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" y="98297"/>
            <a:ext cx="7048500" cy="856615"/>
          </a:xfrm>
          <a:custGeom>
            <a:avLst/>
            <a:gdLst/>
            <a:ahLst/>
            <a:cxnLst/>
            <a:rect l="l" t="t" r="r" b="b"/>
            <a:pathLst>
              <a:path w="704850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8" y="0"/>
                </a:lnTo>
                <a:lnTo>
                  <a:pt x="6905752" y="0"/>
                </a:lnTo>
                <a:lnTo>
                  <a:pt x="6950882" y="7274"/>
                </a:lnTo>
                <a:lnTo>
                  <a:pt x="6990069" y="27533"/>
                </a:lnTo>
                <a:lnTo>
                  <a:pt x="7020966" y="58430"/>
                </a:lnTo>
                <a:lnTo>
                  <a:pt x="7041225" y="97617"/>
                </a:lnTo>
                <a:lnTo>
                  <a:pt x="7048500" y="142748"/>
                </a:lnTo>
                <a:lnTo>
                  <a:pt x="7048500" y="713740"/>
                </a:lnTo>
                <a:lnTo>
                  <a:pt x="7041225" y="758871"/>
                </a:lnTo>
                <a:lnTo>
                  <a:pt x="7020966" y="798058"/>
                </a:lnTo>
                <a:lnTo>
                  <a:pt x="6990069" y="828954"/>
                </a:lnTo>
                <a:lnTo>
                  <a:pt x="6950882" y="849213"/>
                </a:lnTo>
                <a:lnTo>
                  <a:pt x="6905752" y="856488"/>
                </a:lnTo>
                <a:lnTo>
                  <a:pt x="142748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NHÓM</a:t>
            </a:r>
            <a:r>
              <a:rPr spc="-70" dirty="0"/>
              <a:t> </a:t>
            </a:r>
            <a:r>
              <a:rPr dirty="0"/>
              <a:t>THUỐC</a:t>
            </a:r>
            <a:r>
              <a:rPr spc="-85" dirty="0"/>
              <a:t> </a:t>
            </a:r>
            <a:r>
              <a:rPr dirty="0"/>
              <a:t>KÍCH</a:t>
            </a:r>
            <a:r>
              <a:rPr spc="-70" dirty="0"/>
              <a:t> </a:t>
            </a:r>
            <a:r>
              <a:rPr dirty="0"/>
              <a:t>THÍCH</a:t>
            </a:r>
            <a:r>
              <a:rPr spc="-65" dirty="0"/>
              <a:t> </a:t>
            </a:r>
            <a:r>
              <a:rPr dirty="0"/>
              <a:t>TIẾT</a:t>
            </a:r>
            <a:r>
              <a:rPr spc="-95" dirty="0"/>
              <a:t> </a:t>
            </a:r>
            <a:r>
              <a:rPr dirty="0"/>
              <a:t>INSULIN</a:t>
            </a:r>
            <a:r>
              <a:rPr spc="-60" dirty="0"/>
              <a:t> </a:t>
            </a:r>
            <a:r>
              <a:rPr spc="-25" dirty="0"/>
              <a:t>TỪ </a:t>
            </a:r>
            <a:r>
              <a:rPr dirty="0"/>
              <a:t>TẾ</a:t>
            </a:r>
            <a:r>
              <a:rPr spc="-60" dirty="0"/>
              <a:t> </a:t>
            </a:r>
            <a:r>
              <a:rPr dirty="0"/>
              <a:t>BÀO</a:t>
            </a:r>
            <a:r>
              <a:rPr spc="-40" dirty="0"/>
              <a:t> </a:t>
            </a:r>
            <a:r>
              <a:rPr dirty="0"/>
              <a:t>BETA</a:t>
            </a:r>
            <a:r>
              <a:rPr spc="-45" dirty="0"/>
              <a:t> </a:t>
            </a:r>
            <a:r>
              <a:rPr dirty="0"/>
              <a:t>ĐẢO</a:t>
            </a:r>
            <a:r>
              <a:rPr spc="-40" dirty="0"/>
              <a:t> </a:t>
            </a:r>
            <a:r>
              <a:rPr spc="-25" dirty="0"/>
              <a:t>TỤY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322756" y="207200"/>
            <a:ext cx="4883150" cy="550545"/>
            <a:chOff x="7322756" y="207200"/>
            <a:chExt cx="4883150" cy="550545"/>
          </a:xfrm>
        </p:grpSpPr>
        <p:sp>
          <p:nvSpPr>
            <p:cNvPr id="5" name="object 5"/>
            <p:cNvSpPr/>
            <p:nvPr/>
          </p:nvSpPr>
          <p:spPr>
            <a:xfrm>
              <a:off x="7335773" y="220218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4856987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4856987" y="524255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5773" y="220218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0" y="524256"/>
                  </a:moveTo>
                  <a:lnTo>
                    <a:pt x="4856987" y="524256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14386" y="243967"/>
            <a:ext cx="3601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28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Sulfonylurea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(SUs)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24393" y="1194816"/>
          <a:ext cx="8710293" cy="5040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0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1321435" algn="l"/>
                        </a:tabLst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Khoảng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liều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(mg/ngày)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739775" algn="l"/>
                          <a:tab pos="1379855" algn="l"/>
                        </a:tabLst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Thời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gian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tác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dụng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(giờ)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962025" algn="l"/>
                        </a:tabLst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Chất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chuyển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hóa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Đào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thải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Tolbutamide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500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2000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10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3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Bất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hoạt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59055">
                        <a:lnSpc>
                          <a:spcPts val="2210"/>
                        </a:lnSpc>
                        <a:tabLst>
                          <a:tab pos="718820" algn="l"/>
                          <a:tab pos="1188085" algn="l"/>
                        </a:tabLst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100%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qua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nước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tiểu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Glipizide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2.5 -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20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16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3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Bất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hoạt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721360" algn="l"/>
                          <a:tab pos="1188085" algn="l"/>
                        </a:tabLst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~70%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qua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nước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tiểu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Gliclazide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40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320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12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20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B3E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Bất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hoạt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59055">
                        <a:lnSpc>
                          <a:spcPts val="2210"/>
                        </a:lnSpc>
                        <a:tabLst>
                          <a:tab pos="721360" algn="l"/>
                          <a:tab pos="1188085" algn="l"/>
                        </a:tabLst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~65%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qua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nước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tiểu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Gliclazide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MR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30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120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18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24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7576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Bất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hoạt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59055">
                        <a:lnSpc>
                          <a:spcPts val="2210"/>
                        </a:lnSpc>
                        <a:tabLst>
                          <a:tab pos="721360" algn="l"/>
                          <a:tab pos="1188085" algn="l"/>
                        </a:tabLst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~65%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qua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nước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tiểu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Glimepiride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1.0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40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6.0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12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&gt;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24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7576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Có hoạt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tính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81BA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59055">
                        <a:lnSpc>
                          <a:spcPts val="2210"/>
                        </a:lnSpc>
                        <a:tabLst>
                          <a:tab pos="721360" algn="l"/>
                          <a:tab pos="1188085" algn="l"/>
                        </a:tabLst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~60%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qua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nước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tiểu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Glibenclamide</a:t>
                      </a:r>
                      <a:r>
                        <a:rPr sz="16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ª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1.25 -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15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12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&gt;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24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7576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Có hoạt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tính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81B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&gt;50%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qua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mật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Chlorpropamide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2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100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500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24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50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7576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Có hoạt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tính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81BA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59055">
                        <a:lnSpc>
                          <a:spcPts val="2210"/>
                        </a:lnSpc>
                        <a:tabLst>
                          <a:tab pos="721360" algn="l"/>
                          <a:tab pos="1188085" algn="l"/>
                        </a:tabLst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&gt;90%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qua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nước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tiểu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530">
                <a:tc gridSpan="5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ª</a:t>
                      </a:r>
                      <a:r>
                        <a:rPr sz="16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Glibenclamide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80" dirty="0">
                          <a:latin typeface="Microsoft Sans Serif"/>
                          <a:cs typeface="Microsoft Sans Serif"/>
                        </a:rPr>
                        <a:t>được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biết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đến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với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tên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Glyburide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180" dirty="0">
                          <a:latin typeface="Microsoft Sans Serif"/>
                          <a:cs typeface="Microsoft Sans Serif"/>
                        </a:rPr>
                        <a:t>ở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một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số </a:t>
                      </a:r>
                      <a:r>
                        <a:rPr sz="1800" spc="60" dirty="0">
                          <a:latin typeface="Microsoft Sans Serif"/>
                          <a:cs typeface="Microsoft Sans Serif"/>
                        </a:rPr>
                        <a:t>nước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925189" y="6469786"/>
            <a:ext cx="4176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Nguồn: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Textbook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Diabetes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350" baseline="24691" dirty="0">
                <a:latin typeface="Calibri"/>
                <a:cs typeface="Calibri"/>
              </a:rPr>
              <a:t>th</a:t>
            </a:r>
            <a:r>
              <a:rPr sz="1350" spc="127" baseline="2469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edition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Wiley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Blackwell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" y="98297"/>
            <a:ext cx="7048500" cy="856615"/>
          </a:xfrm>
          <a:custGeom>
            <a:avLst/>
            <a:gdLst/>
            <a:ahLst/>
            <a:cxnLst/>
            <a:rect l="l" t="t" r="r" b="b"/>
            <a:pathLst>
              <a:path w="704850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8" y="0"/>
                </a:lnTo>
                <a:lnTo>
                  <a:pt x="6905752" y="0"/>
                </a:lnTo>
                <a:lnTo>
                  <a:pt x="6950882" y="7274"/>
                </a:lnTo>
                <a:lnTo>
                  <a:pt x="6990069" y="27533"/>
                </a:lnTo>
                <a:lnTo>
                  <a:pt x="7020966" y="58430"/>
                </a:lnTo>
                <a:lnTo>
                  <a:pt x="7041225" y="97617"/>
                </a:lnTo>
                <a:lnTo>
                  <a:pt x="7048500" y="142748"/>
                </a:lnTo>
                <a:lnTo>
                  <a:pt x="7048500" y="713740"/>
                </a:lnTo>
                <a:lnTo>
                  <a:pt x="7041225" y="758871"/>
                </a:lnTo>
                <a:lnTo>
                  <a:pt x="7020966" y="798058"/>
                </a:lnTo>
                <a:lnTo>
                  <a:pt x="6990069" y="828954"/>
                </a:lnTo>
                <a:lnTo>
                  <a:pt x="6950882" y="849213"/>
                </a:lnTo>
                <a:lnTo>
                  <a:pt x="6905752" y="856488"/>
                </a:lnTo>
                <a:lnTo>
                  <a:pt x="142748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NHÓM</a:t>
            </a:r>
            <a:r>
              <a:rPr spc="-70" dirty="0"/>
              <a:t> </a:t>
            </a:r>
            <a:r>
              <a:rPr dirty="0"/>
              <a:t>THUỐC</a:t>
            </a:r>
            <a:r>
              <a:rPr spc="-85" dirty="0"/>
              <a:t> </a:t>
            </a:r>
            <a:r>
              <a:rPr dirty="0"/>
              <a:t>KÍCH</a:t>
            </a:r>
            <a:r>
              <a:rPr spc="-70" dirty="0"/>
              <a:t> </a:t>
            </a:r>
            <a:r>
              <a:rPr dirty="0"/>
              <a:t>THÍCH</a:t>
            </a:r>
            <a:r>
              <a:rPr spc="-65" dirty="0"/>
              <a:t> </a:t>
            </a:r>
            <a:r>
              <a:rPr dirty="0"/>
              <a:t>TIẾT</a:t>
            </a:r>
            <a:r>
              <a:rPr spc="-95" dirty="0"/>
              <a:t> </a:t>
            </a:r>
            <a:r>
              <a:rPr dirty="0"/>
              <a:t>INSULIN</a:t>
            </a:r>
            <a:r>
              <a:rPr spc="-60" dirty="0"/>
              <a:t> </a:t>
            </a:r>
            <a:r>
              <a:rPr spc="-25" dirty="0"/>
              <a:t>TỪ </a:t>
            </a:r>
            <a:r>
              <a:rPr dirty="0"/>
              <a:t>TẾ</a:t>
            </a:r>
            <a:r>
              <a:rPr spc="-60" dirty="0"/>
              <a:t> </a:t>
            </a:r>
            <a:r>
              <a:rPr dirty="0"/>
              <a:t>BÀO</a:t>
            </a:r>
            <a:r>
              <a:rPr spc="-40" dirty="0"/>
              <a:t> </a:t>
            </a:r>
            <a:r>
              <a:rPr dirty="0"/>
              <a:t>BETA</a:t>
            </a:r>
            <a:r>
              <a:rPr spc="-45" dirty="0"/>
              <a:t> </a:t>
            </a:r>
            <a:r>
              <a:rPr dirty="0"/>
              <a:t>ĐẢO</a:t>
            </a:r>
            <a:r>
              <a:rPr spc="-40" dirty="0"/>
              <a:t> </a:t>
            </a:r>
            <a:r>
              <a:rPr spc="-25" dirty="0"/>
              <a:t>TỤY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322819" y="207263"/>
            <a:ext cx="4883150" cy="550545"/>
            <a:chOff x="7322819" y="207263"/>
            <a:chExt cx="4883150" cy="550545"/>
          </a:xfrm>
        </p:grpSpPr>
        <p:sp>
          <p:nvSpPr>
            <p:cNvPr id="5" name="object 5"/>
            <p:cNvSpPr/>
            <p:nvPr/>
          </p:nvSpPr>
          <p:spPr>
            <a:xfrm>
              <a:off x="7335773" y="220217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4856987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4856987" y="524255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5773" y="220217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0" y="524256"/>
                  </a:moveTo>
                  <a:lnTo>
                    <a:pt x="4856987" y="524256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14386" y="243967"/>
            <a:ext cx="3601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28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Sulfonylurea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(SUs)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5014" y="1750213"/>
            <a:ext cx="4397375" cy="2197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"/>
              <a:tabLst>
                <a:tab pos="354965" algn="l"/>
              </a:tabLst>
            </a:pPr>
            <a:r>
              <a:rPr sz="1900" dirty="0">
                <a:latin typeface="Calibri"/>
                <a:cs typeface="Calibri"/>
              </a:rPr>
              <a:t>Đa</a:t>
            </a:r>
            <a:r>
              <a:rPr sz="1900" spc="2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số</a:t>
            </a:r>
            <a:r>
              <a:rPr sz="1900" spc="2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các</a:t>
            </a:r>
            <a:r>
              <a:rPr sz="1900" spc="2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thuốc</a:t>
            </a:r>
            <a:r>
              <a:rPr sz="1900" spc="2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thải</a:t>
            </a:r>
            <a:r>
              <a:rPr sz="1900" spc="2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qua</a:t>
            </a:r>
            <a:r>
              <a:rPr sz="1900" spc="2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thận</a:t>
            </a:r>
            <a:r>
              <a:rPr sz="1900" spc="2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nên</a:t>
            </a:r>
            <a:r>
              <a:rPr sz="1900" spc="27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cần </a:t>
            </a:r>
            <a:r>
              <a:rPr sz="1900" b="1" dirty="0">
                <a:latin typeface="Calibri"/>
                <a:cs typeface="Calibri"/>
              </a:rPr>
              <a:t>chú</a:t>
            </a:r>
            <a:r>
              <a:rPr sz="1900" b="1" spc="30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ý</a:t>
            </a:r>
            <a:r>
              <a:rPr sz="1900" b="1" spc="30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giảm</a:t>
            </a:r>
            <a:r>
              <a:rPr sz="1900" b="1" spc="3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liều</a:t>
            </a:r>
            <a:r>
              <a:rPr sz="1900" b="1" spc="30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hoặc</a:t>
            </a:r>
            <a:r>
              <a:rPr sz="1900" b="1" spc="31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ngưng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thuốc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spc="-25" dirty="0">
                <a:latin typeface="Calibri"/>
                <a:cs typeface="Calibri"/>
              </a:rPr>
              <a:t>khi </a:t>
            </a:r>
            <a:r>
              <a:rPr sz="1900" b="1" dirty="0">
                <a:latin typeface="Calibri"/>
                <a:cs typeface="Calibri"/>
              </a:rPr>
              <a:t>bệnh</a:t>
            </a:r>
            <a:r>
              <a:rPr sz="1900" b="1" spc="39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nhân</a:t>
            </a:r>
            <a:r>
              <a:rPr sz="1900" b="1" spc="38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suy</a:t>
            </a:r>
            <a:r>
              <a:rPr sz="1900" b="1" spc="39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thận.</a:t>
            </a:r>
            <a:r>
              <a:rPr sz="1900" b="1" spc="3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Nếu</a:t>
            </a:r>
            <a:r>
              <a:rPr sz="1900" spc="3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thuốc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được </a:t>
            </a:r>
            <a:r>
              <a:rPr sz="1900" dirty="0">
                <a:latin typeface="Calibri"/>
                <a:cs typeface="Calibri"/>
              </a:rPr>
              <a:t>chuyển</a:t>
            </a:r>
            <a:r>
              <a:rPr sz="1900" spc="2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hóa</a:t>
            </a:r>
            <a:r>
              <a:rPr sz="1900" spc="2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qua</a:t>
            </a:r>
            <a:r>
              <a:rPr sz="1900" spc="2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gan,</a:t>
            </a:r>
            <a:r>
              <a:rPr sz="1900" spc="2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cần</a:t>
            </a:r>
            <a:r>
              <a:rPr sz="1900" spc="2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ngưng</a:t>
            </a:r>
            <a:r>
              <a:rPr sz="1900" spc="2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khi</a:t>
            </a:r>
            <a:r>
              <a:rPr sz="1900" spc="28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có </a:t>
            </a:r>
            <a:r>
              <a:rPr sz="1900" dirty="0">
                <a:latin typeface="Calibri"/>
                <a:cs typeface="Calibri"/>
              </a:rPr>
              <a:t>suy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tế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bào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gan.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5014" y="4220083"/>
            <a:ext cx="14338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"/>
              <a:tabLst>
                <a:tab pos="354965" algn="l"/>
              </a:tabLst>
            </a:pPr>
            <a:r>
              <a:rPr sz="1900" dirty="0">
                <a:latin typeface="Calibri"/>
                <a:cs typeface="Calibri"/>
              </a:rPr>
              <a:t>Bệnh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nhân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0989" y="4302051"/>
            <a:ext cx="3121660" cy="266700"/>
          </a:xfrm>
          <a:prstGeom prst="rect">
            <a:avLst/>
          </a:prstGeom>
          <a:solidFill>
            <a:srgbClr val="FFE8F6">
              <a:alpha val="50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0"/>
              </a:lnSpc>
            </a:pPr>
            <a:r>
              <a:rPr sz="1900" dirty="0">
                <a:latin typeface="Calibri"/>
                <a:cs typeface="Calibri"/>
              </a:rPr>
              <a:t>suy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thận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hoặc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suy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gan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ở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mức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7888" y="4654677"/>
            <a:ext cx="40538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Calibri"/>
                <a:cs typeface="Calibri"/>
              </a:rPr>
              <a:t>độ</a:t>
            </a:r>
            <a:r>
              <a:rPr sz="1900" spc="1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nhẹ,</a:t>
            </a:r>
            <a:r>
              <a:rPr sz="1900" spc="2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khuyến</a:t>
            </a:r>
            <a:r>
              <a:rPr sz="1900" spc="2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khích</a:t>
            </a:r>
            <a:r>
              <a:rPr sz="1900" spc="25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sử</a:t>
            </a:r>
            <a:r>
              <a:rPr sz="1900" spc="24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dụng</a:t>
            </a:r>
            <a:r>
              <a:rPr sz="1900" u="sng" spc="45" dirty="0">
                <a:uFill>
                  <a:solidFill>
                    <a:srgbClr val="FFE8F6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900" b="1" spc="-175" dirty="0">
                <a:latin typeface="Calibri"/>
                <a:cs typeface="Calibri"/>
              </a:rPr>
              <a:t>g</a:t>
            </a:r>
            <a:r>
              <a:rPr sz="1900" u="sng" spc="-320" dirty="0">
                <a:uFill>
                  <a:solidFill>
                    <a:srgbClr val="FFE8F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spc="-235" dirty="0">
                <a:latin typeface="Calibri"/>
                <a:cs typeface="Calibri"/>
              </a:rPr>
              <a:t>li</a:t>
            </a:r>
            <a:r>
              <a:rPr sz="1900" u="sng" spc="-30" dirty="0">
                <a:uFill>
                  <a:solidFill>
                    <a:srgbClr val="FFE8F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spc="-625" dirty="0">
                <a:latin typeface="Calibri"/>
                <a:cs typeface="Calibri"/>
              </a:rPr>
              <a:t>c</a:t>
            </a:r>
            <a:r>
              <a:rPr sz="1900" u="sng" spc="130" dirty="0">
                <a:uFill>
                  <a:solidFill>
                    <a:srgbClr val="FFE8F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lazid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2522" y="5163576"/>
            <a:ext cx="3351529" cy="266700"/>
          </a:xfrm>
          <a:prstGeom prst="rect">
            <a:avLst/>
          </a:prstGeom>
          <a:solidFill>
            <a:srgbClr val="FFE8F6">
              <a:alpha val="50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1789"/>
              </a:lnSpc>
            </a:pPr>
            <a:r>
              <a:rPr sz="1900" b="1" dirty="0">
                <a:latin typeface="Calibri"/>
                <a:cs typeface="Calibri"/>
              </a:rPr>
              <a:t>hoặc</a:t>
            </a:r>
            <a:r>
              <a:rPr sz="1900" b="1" spc="2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glipizide</a:t>
            </a:r>
            <a:r>
              <a:rPr sz="1900" b="1" spc="22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ở</a:t>
            </a:r>
            <a:r>
              <a:rPr sz="1900" b="1" spc="2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liều</a:t>
            </a:r>
            <a:r>
              <a:rPr sz="1900" b="1" spc="23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thấp</a:t>
            </a:r>
            <a:r>
              <a:rPr sz="1900" b="1" spc="225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nhất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0965" y="5089017"/>
            <a:ext cx="7708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Calibri"/>
                <a:cs typeface="Calibri"/>
              </a:rPr>
              <a:t>có</a:t>
            </a:r>
            <a:r>
              <a:rPr sz="1900" spc="254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hiệu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7888" y="5523382"/>
            <a:ext cx="39471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Calibri"/>
                <a:cs typeface="Calibri"/>
              </a:rPr>
              <a:t>quả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và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tránh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dùng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loại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tác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dụng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kéo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dài.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42379" y="1750213"/>
            <a:ext cx="4398010" cy="321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"/>
              <a:tabLst>
                <a:tab pos="355600" algn="l"/>
              </a:tabLst>
            </a:pPr>
            <a:r>
              <a:rPr sz="1900" dirty="0">
                <a:latin typeface="Calibri"/>
                <a:cs typeface="Calibri"/>
              </a:rPr>
              <a:t>Hiệu</a:t>
            </a:r>
            <a:r>
              <a:rPr sz="1900" spc="6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quả</a:t>
            </a:r>
            <a:r>
              <a:rPr sz="1900" spc="6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hạ</a:t>
            </a:r>
            <a:r>
              <a:rPr sz="1900" spc="7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glucose</a:t>
            </a:r>
            <a:r>
              <a:rPr sz="1900" spc="7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máu</a:t>
            </a:r>
            <a:r>
              <a:rPr sz="1900" spc="6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tối</a:t>
            </a:r>
            <a:r>
              <a:rPr sz="1900" spc="6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ưu</a:t>
            </a:r>
            <a:r>
              <a:rPr sz="1900" spc="65" dirty="0">
                <a:latin typeface="Calibri"/>
                <a:cs typeface="Calibri"/>
              </a:rPr>
              <a:t>  </a:t>
            </a:r>
            <a:r>
              <a:rPr sz="1900" spc="-25" dirty="0">
                <a:latin typeface="Calibri"/>
                <a:cs typeface="Calibri"/>
              </a:rPr>
              <a:t>của </a:t>
            </a:r>
            <a:r>
              <a:rPr sz="1900" dirty="0">
                <a:latin typeface="Calibri"/>
                <a:cs typeface="Calibri"/>
              </a:rPr>
              <a:t>thuốc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đạt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ở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liều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bằng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nửa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liều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tối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đa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cho </a:t>
            </a:r>
            <a:r>
              <a:rPr sz="1900" dirty="0">
                <a:latin typeface="Calibri"/>
                <a:cs typeface="Calibri"/>
              </a:rPr>
              <a:t>phép.</a:t>
            </a:r>
            <a:r>
              <a:rPr sz="1900" spc="2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Cần</a:t>
            </a:r>
            <a:r>
              <a:rPr sz="1900" spc="2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thận</a:t>
            </a:r>
            <a:r>
              <a:rPr sz="1900" spc="2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trọng</a:t>
            </a:r>
            <a:r>
              <a:rPr sz="1900" spc="2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khi</a:t>
            </a:r>
            <a:r>
              <a:rPr sz="1900" spc="229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dùng</a:t>
            </a:r>
            <a:r>
              <a:rPr sz="1900" spc="229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liều</a:t>
            </a:r>
            <a:r>
              <a:rPr sz="1900" spc="229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cao </a:t>
            </a:r>
            <a:r>
              <a:rPr sz="1900" dirty="0">
                <a:latin typeface="Calibri"/>
                <a:cs typeface="Calibri"/>
              </a:rPr>
              <a:t>hơn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vì</a:t>
            </a:r>
            <a:r>
              <a:rPr sz="1900" spc="2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hiệu</a:t>
            </a:r>
            <a:r>
              <a:rPr sz="1900" spc="2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quả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không</a:t>
            </a:r>
            <a:r>
              <a:rPr sz="1900" spc="2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tăng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mà</a:t>
            </a:r>
            <a:r>
              <a:rPr sz="1900" spc="2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có</a:t>
            </a:r>
            <a:r>
              <a:rPr sz="1900" spc="29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thể </a:t>
            </a:r>
            <a:r>
              <a:rPr sz="1900" dirty="0">
                <a:latin typeface="Calibri"/>
                <a:cs typeface="Calibri"/>
              </a:rPr>
              <a:t>tăng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tác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dụng</a:t>
            </a:r>
            <a:r>
              <a:rPr sz="1900" spc="-20" dirty="0">
                <a:latin typeface="Calibri"/>
                <a:cs typeface="Calibri"/>
              </a:rPr>
              <a:t> phụ.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00000"/>
              </a:buClr>
              <a:buFont typeface="Wingdings"/>
              <a:buChar char=""/>
            </a:pPr>
            <a:endParaRPr sz="19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lr>
                <a:srgbClr val="C00000"/>
              </a:buClr>
              <a:buFont typeface="Wingdings"/>
              <a:buChar char=""/>
              <a:tabLst>
                <a:tab pos="354965" algn="l"/>
                <a:tab pos="935990" algn="l"/>
                <a:tab pos="1577340" algn="l"/>
                <a:tab pos="2212975" algn="l"/>
                <a:tab pos="3124835" algn="l"/>
                <a:tab pos="3865245" algn="l"/>
              </a:tabLst>
            </a:pPr>
            <a:r>
              <a:rPr sz="1900" spc="-20" dirty="0">
                <a:latin typeface="Calibri"/>
                <a:cs typeface="Calibri"/>
              </a:rPr>
              <a:t>Thời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điểm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uống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thuốc: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Thuốc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được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140"/>
              </a:spcBef>
            </a:pPr>
            <a:r>
              <a:rPr sz="1900" b="1" dirty="0">
                <a:latin typeface="Calibri"/>
                <a:cs typeface="Calibri"/>
              </a:rPr>
              <a:t>dùng</a:t>
            </a:r>
            <a:r>
              <a:rPr sz="1900" b="1" spc="-2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trước</a:t>
            </a:r>
            <a:r>
              <a:rPr sz="1900" b="1" spc="-4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ăn</a:t>
            </a:r>
            <a:r>
              <a:rPr sz="1900" b="1" spc="-3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30</a:t>
            </a:r>
            <a:r>
              <a:rPr sz="1900" b="1" spc="-3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phút.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08464" y="6754367"/>
            <a:ext cx="2383790" cy="104139"/>
            <a:chOff x="9808464" y="6754367"/>
            <a:chExt cx="2383790" cy="104139"/>
          </a:xfrm>
        </p:grpSpPr>
        <p:sp>
          <p:nvSpPr>
            <p:cNvPr id="3" name="object 3"/>
            <p:cNvSpPr/>
            <p:nvPr/>
          </p:nvSpPr>
          <p:spPr>
            <a:xfrm>
              <a:off x="9808464" y="6754367"/>
              <a:ext cx="1191895" cy="104139"/>
            </a:xfrm>
            <a:custGeom>
              <a:avLst/>
              <a:gdLst/>
              <a:ahLst/>
              <a:cxnLst/>
              <a:rect l="l" t="t" r="r" b="b"/>
              <a:pathLst>
                <a:path w="1191895" h="104140">
                  <a:moveTo>
                    <a:pt x="1191768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191768" y="103632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00232" y="6754367"/>
              <a:ext cx="1191895" cy="104139"/>
            </a:xfrm>
            <a:custGeom>
              <a:avLst/>
              <a:gdLst/>
              <a:ahLst/>
              <a:cxnLst/>
              <a:rect l="l" t="t" r="r" b="b"/>
              <a:pathLst>
                <a:path w="1191895" h="104140">
                  <a:moveTo>
                    <a:pt x="1191768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191768" y="103632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F20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6754367"/>
            <a:ext cx="9808845" cy="104139"/>
            <a:chOff x="0" y="6754367"/>
            <a:chExt cx="9808845" cy="104139"/>
          </a:xfrm>
        </p:grpSpPr>
        <p:sp>
          <p:nvSpPr>
            <p:cNvPr id="6" name="object 6"/>
            <p:cNvSpPr/>
            <p:nvPr/>
          </p:nvSpPr>
          <p:spPr>
            <a:xfrm>
              <a:off x="0" y="6754367"/>
              <a:ext cx="1191895" cy="104139"/>
            </a:xfrm>
            <a:custGeom>
              <a:avLst/>
              <a:gdLst/>
              <a:ahLst/>
              <a:cxnLst/>
              <a:rect l="l" t="t" r="r" b="b"/>
              <a:pathLst>
                <a:path w="1191895" h="104140">
                  <a:moveTo>
                    <a:pt x="1191768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191768" y="103632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7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1767" y="6754367"/>
              <a:ext cx="8616950" cy="104139"/>
            </a:xfrm>
            <a:custGeom>
              <a:avLst/>
              <a:gdLst/>
              <a:ahLst/>
              <a:cxnLst/>
              <a:rect l="l" t="t" r="r" b="b"/>
              <a:pathLst>
                <a:path w="8616950" h="104140">
                  <a:moveTo>
                    <a:pt x="861669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8616696" y="103632"/>
                  </a:lnTo>
                  <a:lnTo>
                    <a:pt x="8616696" y="0"/>
                  </a:lnTo>
                  <a:close/>
                </a:path>
              </a:pathLst>
            </a:custGeom>
            <a:solidFill>
              <a:srgbClr val="21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7630" y="98297"/>
            <a:ext cx="7048500" cy="856615"/>
          </a:xfrm>
          <a:custGeom>
            <a:avLst/>
            <a:gdLst/>
            <a:ahLst/>
            <a:cxnLst/>
            <a:rect l="l" t="t" r="r" b="b"/>
            <a:pathLst>
              <a:path w="704850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8" y="0"/>
                </a:lnTo>
                <a:lnTo>
                  <a:pt x="6905752" y="0"/>
                </a:lnTo>
                <a:lnTo>
                  <a:pt x="6950882" y="7274"/>
                </a:lnTo>
                <a:lnTo>
                  <a:pt x="6990069" y="27533"/>
                </a:lnTo>
                <a:lnTo>
                  <a:pt x="7020966" y="58430"/>
                </a:lnTo>
                <a:lnTo>
                  <a:pt x="7041225" y="97617"/>
                </a:lnTo>
                <a:lnTo>
                  <a:pt x="7048500" y="142748"/>
                </a:lnTo>
                <a:lnTo>
                  <a:pt x="7048500" y="713740"/>
                </a:lnTo>
                <a:lnTo>
                  <a:pt x="7041225" y="758871"/>
                </a:lnTo>
                <a:lnTo>
                  <a:pt x="7020966" y="798058"/>
                </a:lnTo>
                <a:lnTo>
                  <a:pt x="6990069" y="828954"/>
                </a:lnTo>
                <a:lnTo>
                  <a:pt x="6950882" y="849213"/>
                </a:lnTo>
                <a:lnTo>
                  <a:pt x="6905752" y="856488"/>
                </a:lnTo>
                <a:lnTo>
                  <a:pt x="142748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NHÓM</a:t>
            </a:r>
            <a:r>
              <a:rPr spc="-70" dirty="0"/>
              <a:t> </a:t>
            </a:r>
            <a:r>
              <a:rPr dirty="0"/>
              <a:t>THUỐC</a:t>
            </a:r>
            <a:r>
              <a:rPr spc="-85" dirty="0"/>
              <a:t> </a:t>
            </a:r>
            <a:r>
              <a:rPr dirty="0"/>
              <a:t>KÍCH</a:t>
            </a:r>
            <a:r>
              <a:rPr spc="-70" dirty="0"/>
              <a:t> </a:t>
            </a:r>
            <a:r>
              <a:rPr dirty="0"/>
              <a:t>THÍCH</a:t>
            </a:r>
            <a:r>
              <a:rPr spc="-65" dirty="0"/>
              <a:t> </a:t>
            </a:r>
            <a:r>
              <a:rPr dirty="0"/>
              <a:t>TIẾT</a:t>
            </a:r>
            <a:r>
              <a:rPr spc="-95" dirty="0"/>
              <a:t> </a:t>
            </a:r>
            <a:r>
              <a:rPr dirty="0"/>
              <a:t>INSULIN</a:t>
            </a:r>
            <a:r>
              <a:rPr spc="-60" dirty="0"/>
              <a:t> </a:t>
            </a:r>
            <a:r>
              <a:rPr spc="-25" dirty="0"/>
              <a:t>TỪ </a:t>
            </a:r>
            <a:r>
              <a:rPr dirty="0"/>
              <a:t>TẾ</a:t>
            </a:r>
            <a:r>
              <a:rPr spc="-60" dirty="0"/>
              <a:t> </a:t>
            </a:r>
            <a:r>
              <a:rPr dirty="0"/>
              <a:t>BÀO</a:t>
            </a:r>
            <a:r>
              <a:rPr spc="-40" dirty="0"/>
              <a:t> </a:t>
            </a:r>
            <a:r>
              <a:rPr dirty="0"/>
              <a:t>BETA</a:t>
            </a:r>
            <a:r>
              <a:rPr spc="-45" dirty="0"/>
              <a:t> </a:t>
            </a:r>
            <a:r>
              <a:rPr dirty="0"/>
              <a:t>ĐẢO</a:t>
            </a:r>
            <a:r>
              <a:rPr spc="-40" dirty="0"/>
              <a:t> </a:t>
            </a:r>
            <a:r>
              <a:rPr spc="-25" dirty="0"/>
              <a:t>TỤY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7322756" y="207200"/>
            <a:ext cx="4883150" cy="550545"/>
            <a:chOff x="7322756" y="207200"/>
            <a:chExt cx="4883150" cy="550545"/>
          </a:xfrm>
        </p:grpSpPr>
        <p:sp>
          <p:nvSpPr>
            <p:cNvPr id="11" name="object 11"/>
            <p:cNvSpPr/>
            <p:nvPr/>
          </p:nvSpPr>
          <p:spPr>
            <a:xfrm>
              <a:off x="7335773" y="220218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4856987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4856987" y="524255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35773" y="220218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0" y="524256"/>
                  </a:moveTo>
                  <a:lnTo>
                    <a:pt x="4856987" y="524256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14386" y="243967"/>
            <a:ext cx="3601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28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Sulfonylurea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(SUs)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3068" y="1101852"/>
            <a:ext cx="11724640" cy="5055235"/>
            <a:chOff x="163068" y="1101852"/>
            <a:chExt cx="11724640" cy="505523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8" y="2186940"/>
              <a:ext cx="5187696" cy="36697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088" y="1101852"/>
              <a:ext cx="5849112" cy="20010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1823" y="3806952"/>
              <a:ext cx="5597652" cy="235000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261228" y="6333236"/>
            <a:ext cx="13550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Nguồn: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Mims.com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" y="98297"/>
            <a:ext cx="7048500" cy="856615"/>
          </a:xfrm>
          <a:custGeom>
            <a:avLst/>
            <a:gdLst/>
            <a:ahLst/>
            <a:cxnLst/>
            <a:rect l="l" t="t" r="r" b="b"/>
            <a:pathLst>
              <a:path w="704850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8" y="0"/>
                </a:lnTo>
                <a:lnTo>
                  <a:pt x="6905752" y="0"/>
                </a:lnTo>
                <a:lnTo>
                  <a:pt x="6950882" y="7274"/>
                </a:lnTo>
                <a:lnTo>
                  <a:pt x="6990069" y="27533"/>
                </a:lnTo>
                <a:lnTo>
                  <a:pt x="7020966" y="58430"/>
                </a:lnTo>
                <a:lnTo>
                  <a:pt x="7041225" y="97617"/>
                </a:lnTo>
                <a:lnTo>
                  <a:pt x="7048500" y="142748"/>
                </a:lnTo>
                <a:lnTo>
                  <a:pt x="7048500" y="713740"/>
                </a:lnTo>
                <a:lnTo>
                  <a:pt x="7041225" y="758871"/>
                </a:lnTo>
                <a:lnTo>
                  <a:pt x="7020966" y="798058"/>
                </a:lnTo>
                <a:lnTo>
                  <a:pt x="6990069" y="828954"/>
                </a:lnTo>
                <a:lnTo>
                  <a:pt x="6950882" y="849213"/>
                </a:lnTo>
                <a:lnTo>
                  <a:pt x="6905752" y="856488"/>
                </a:lnTo>
                <a:lnTo>
                  <a:pt x="142748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NHÓM</a:t>
            </a:r>
            <a:r>
              <a:rPr spc="-70" dirty="0"/>
              <a:t> </a:t>
            </a:r>
            <a:r>
              <a:rPr dirty="0"/>
              <a:t>THUỐC</a:t>
            </a:r>
            <a:r>
              <a:rPr spc="-85" dirty="0"/>
              <a:t> </a:t>
            </a:r>
            <a:r>
              <a:rPr dirty="0"/>
              <a:t>KÍCH</a:t>
            </a:r>
            <a:r>
              <a:rPr spc="-70" dirty="0"/>
              <a:t> </a:t>
            </a:r>
            <a:r>
              <a:rPr dirty="0"/>
              <a:t>THÍCH</a:t>
            </a:r>
            <a:r>
              <a:rPr spc="-65" dirty="0"/>
              <a:t> </a:t>
            </a:r>
            <a:r>
              <a:rPr dirty="0"/>
              <a:t>TIẾT</a:t>
            </a:r>
            <a:r>
              <a:rPr spc="-95" dirty="0"/>
              <a:t> </a:t>
            </a:r>
            <a:r>
              <a:rPr dirty="0"/>
              <a:t>INSULIN</a:t>
            </a:r>
            <a:r>
              <a:rPr spc="-60" dirty="0"/>
              <a:t> </a:t>
            </a:r>
            <a:r>
              <a:rPr spc="-25" dirty="0"/>
              <a:t>TỪ </a:t>
            </a:r>
            <a:r>
              <a:rPr dirty="0"/>
              <a:t>TẾ</a:t>
            </a:r>
            <a:r>
              <a:rPr spc="-60" dirty="0"/>
              <a:t> </a:t>
            </a:r>
            <a:r>
              <a:rPr dirty="0"/>
              <a:t>BÀO</a:t>
            </a:r>
            <a:r>
              <a:rPr spc="-40" dirty="0"/>
              <a:t> </a:t>
            </a:r>
            <a:r>
              <a:rPr dirty="0"/>
              <a:t>BETA</a:t>
            </a:r>
            <a:r>
              <a:rPr spc="-45" dirty="0"/>
              <a:t> </a:t>
            </a:r>
            <a:r>
              <a:rPr dirty="0"/>
              <a:t>ĐẢO</a:t>
            </a:r>
            <a:r>
              <a:rPr spc="-40" dirty="0"/>
              <a:t> </a:t>
            </a:r>
            <a:r>
              <a:rPr spc="-25" dirty="0"/>
              <a:t>TỤY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322756" y="207200"/>
            <a:ext cx="4883150" cy="550545"/>
            <a:chOff x="7322756" y="207200"/>
            <a:chExt cx="4883150" cy="550545"/>
          </a:xfrm>
        </p:grpSpPr>
        <p:sp>
          <p:nvSpPr>
            <p:cNvPr id="5" name="object 5"/>
            <p:cNvSpPr/>
            <p:nvPr/>
          </p:nvSpPr>
          <p:spPr>
            <a:xfrm>
              <a:off x="7335773" y="220218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4856987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4856987" y="524255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5773" y="220218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0" y="524256"/>
                  </a:moveTo>
                  <a:lnTo>
                    <a:pt x="4856987" y="524256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14386" y="243967"/>
            <a:ext cx="1623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Glinide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895" y="1216152"/>
            <a:ext cx="4952365" cy="599440"/>
          </a:xfrm>
          <a:prstGeom prst="rect">
            <a:avLst/>
          </a:prstGeom>
          <a:solidFill>
            <a:srgbClr val="2AC2AC"/>
          </a:solidFill>
        </p:spPr>
        <p:txBody>
          <a:bodyPr vert="horz" wrap="square" lIns="0" tIns="266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Ưu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điểm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658" y="1800605"/>
            <a:ext cx="4951730" cy="4261485"/>
          </a:xfrm>
          <a:custGeom>
            <a:avLst/>
            <a:gdLst/>
            <a:ahLst/>
            <a:cxnLst/>
            <a:rect l="l" t="t" r="r" b="b"/>
            <a:pathLst>
              <a:path w="4951730" h="4261485">
                <a:moveTo>
                  <a:pt x="0" y="4261104"/>
                </a:moveTo>
                <a:lnTo>
                  <a:pt x="4951476" y="4261104"/>
                </a:lnTo>
                <a:lnTo>
                  <a:pt x="4951476" y="0"/>
                </a:lnTo>
                <a:lnTo>
                  <a:pt x="0" y="0"/>
                </a:lnTo>
                <a:lnTo>
                  <a:pt x="0" y="4261104"/>
                </a:lnTo>
                <a:close/>
              </a:path>
            </a:pathLst>
          </a:custGeom>
          <a:ln w="28955">
            <a:solidFill>
              <a:srgbClr val="2AC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6136" y="1776222"/>
            <a:ext cx="4922520" cy="414147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5565" algn="just">
              <a:lnSpc>
                <a:spcPct val="100000"/>
              </a:lnSpc>
              <a:spcBef>
                <a:spcPts val="1180"/>
              </a:spcBef>
            </a:pPr>
            <a:r>
              <a:rPr sz="1800" spc="15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spc="490" dirty="0">
                <a:solidFill>
                  <a:srgbClr val="2AC2AC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Tác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dụng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chủ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yếu: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glucose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ăn.</a:t>
            </a:r>
            <a:endParaRPr sz="1800">
              <a:latin typeface="Calibri"/>
              <a:cs typeface="Calibri"/>
            </a:endParaRPr>
          </a:p>
          <a:p>
            <a:pPr marL="75565" algn="just">
              <a:lnSpc>
                <a:spcPct val="100000"/>
              </a:lnSpc>
              <a:spcBef>
                <a:spcPts val="1085"/>
              </a:spcBef>
            </a:pPr>
            <a:r>
              <a:rPr sz="1800" spc="15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spc="195" dirty="0">
                <a:solidFill>
                  <a:srgbClr val="2AC2AC"/>
                </a:solidFill>
                <a:latin typeface="Lucida Sans Unicode"/>
                <a:cs typeface="Lucida Sans Unicode"/>
              </a:rPr>
              <a:t>  </a:t>
            </a:r>
            <a:r>
              <a:rPr sz="1800" b="1" dirty="0">
                <a:latin typeface="Calibri"/>
                <a:cs typeface="Calibri"/>
              </a:rPr>
              <a:t>Giảm HbA1C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khoảng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1-</a:t>
            </a:r>
            <a:r>
              <a:rPr sz="1800" b="1" spc="-20" dirty="0">
                <a:latin typeface="Calibri"/>
                <a:cs typeface="Calibri"/>
              </a:rPr>
              <a:t>1.5%.</a:t>
            </a:r>
            <a:endParaRPr sz="1800">
              <a:latin typeface="Calibri"/>
              <a:cs typeface="Calibri"/>
            </a:endParaRPr>
          </a:p>
          <a:p>
            <a:pPr marL="418465" marR="69215" indent="-342900" algn="just">
              <a:lnSpc>
                <a:spcPct val="150000"/>
              </a:lnSpc>
            </a:pPr>
            <a:r>
              <a:rPr sz="1800" spc="15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spc="490" dirty="0">
                <a:solidFill>
                  <a:srgbClr val="2AC2AC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Dược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động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học: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hấp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nhanh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ở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ruột,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chuyển </a:t>
            </a:r>
            <a:r>
              <a:rPr sz="1800" dirty="0">
                <a:latin typeface="Calibri"/>
                <a:cs typeface="Calibri"/>
              </a:rPr>
              <a:t>hóa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hoàn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toàn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ở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gan</a:t>
            </a:r>
            <a:r>
              <a:rPr sz="1800" spc="1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thành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chất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chuyển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hóa </a:t>
            </a:r>
            <a:r>
              <a:rPr sz="1800" dirty="0">
                <a:latin typeface="Calibri"/>
                <a:cs typeface="Calibri"/>
              </a:rPr>
              <a:t>không</a:t>
            </a:r>
            <a:r>
              <a:rPr sz="1800" spc="3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3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hoạt</a:t>
            </a:r>
            <a:r>
              <a:rPr sz="1800" spc="3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tính,</a:t>
            </a:r>
            <a:r>
              <a:rPr sz="1800" spc="3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đào</a:t>
            </a:r>
            <a:r>
              <a:rPr sz="1800" spc="3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thải</a:t>
            </a:r>
            <a:r>
              <a:rPr sz="1800" spc="3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qua</a:t>
            </a:r>
            <a:r>
              <a:rPr sz="1800" spc="340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mật </a:t>
            </a:r>
            <a:r>
              <a:rPr sz="1800" dirty="0">
                <a:latin typeface="Calibri"/>
                <a:cs typeface="Calibri"/>
              </a:rPr>
              <a:t>(Repaglinide)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thận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(Nateglinide),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thời </a:t>
            </a:r>
            <a:r>
              <a:rPr sz="1800" dirty="0">
                <a:latin typeface="Calibri"/>
                <a:cs typeface="Calibri"/>
              </a:rPr>
              <a:t>gian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bán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hủy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ngắn.</a:t>
            </a:r>
            <a:endParaRPr sz="1800">
              <a:latin typeface="Calibri"/>
              <a:cs typeface="Calibri"/>
            </a:endParaRPr>
          </a:p>
          <a:p>
            <a:pPr marL="417830" indent="-342265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SzPct val="119444"/>
              <a:buFont typeface="Wingdings"/>
              <a:buChar char=""/>
              <a:tabLst>
                <a:tab pos="417830" algn="l"/>
              </a:tabLst>
            </a:pPr>
            <a:r>
              <a:rPr sz="1800" b="1" dirty="0">
                <a:latin typeface="Calibri"/>
                <a:cs typeface="Calibri"/>
              </a:rPr>
              <a:t>Repaglinide có thể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dùng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ở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người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già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và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khi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suy</a:t>
            </a:r>
            <a:endParaRPr sz="1800">
              <a:latin typeface="Calibri"/>
              <a:cs typeface="Calibri"/>
            </a:endParaRPr>
          </a:p>
          <a:p>
            <a:pPr marL="418465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latin typeface="Calibri"/>
                <a:cs typeface="Calibri"/>
              </a:rPr>
              <a:t>thận.</a:t>
            </a:r>
            <a:endParaRPr sz="1800">
              <a:latin typeface="Calibri"/>
              <a:cs typeface="Calibri"/>
            </a:endParaRPr>
          </a:p>
          <a:p>
            <a:pPr marL="75565" algn="just">
              <a:lnSpc>
                <a:spcPct val="100000"/>
              </a:lnSpc>
              <a:spcBef>
                <a:spcPts val="1080"/>
              </a:spcBef>
            </a:pPr>
            <a:r>
              <a:rPr sz="1800" spc="15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spc="-10" dirty="0">
                <a:solidFill>
                  <a:srgbClr val="2AC2AC"/>
                </a:solidFill>
                <a:latin typeface="Lucida Sans Unicode"/>
                <a:cs typeface="Lucida Sans Unicode"/>
              </a:rPr>
              <a:t>  </a:t>
            </a:r>
            <a:r>
              <a:rPr sz="1800" b="1" dirty="0">
                <a:latin typeface="Calibri"/>
                <a:cs typeface="Calibri"/>
              </a:rPr>
              <a:t>Giá thành: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Thấp.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81701" y="1216152"/>
            <a:ext cx="6363335" cy="1213485"/>
            <a:chOff x="5481701" y="1216152"/>
            <a:chExt cx="6363335" cy="1213485"/>
          </a:xfrm>
        </p:grpSpPr>
        <p:sp>
          <p:nvSpPr>
            <p:cNvPr id="12" name="object 12"/>
            <p:cNvSpPr/>
            <p:nvPr/>
          </p:nvSpPr>
          <p:spPr>
            <a:xfrm>
              <a:off x="5495544" y="1216152"/>
              <a:ext cx="6334125" cy="462280"/>
            </a:xfrm>
            <a:custGeom>
              <a:avLst/>
              <a:gdLst/>
              <a:ahLst/>
              <a:cxnLst/>
              <a:rect l="l" t="t" r="r" b="b"/>
              <a:pathLst>
                <a:path w="6334125" h="462280">
                  <a:moveTo>
                    <a:pt x="6333744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6333744" y="461772"/>
                  </a:lnTo>
                  <a:lnTo>
                    <a:pt x="633374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96306" y="1629918"/>
              <a:ext cx="6334125" cy="784860"/>
            </a:xfrm>
            <a:custGeom>
              <a:avLst/>
              <a:gdLst/>
              <a:ahLst/>
              <a:cxnLst/>
              <a:rect l="l" t="t" r="r" b="b"/>
              <a:pathLst>
                <a:path w="6334125" h="784860">
                  <a:moveTo>
                    <a:pt x="0" y="784860"/>
                  </a:moveTo>
                  <a:lnTo>
                    <a:pt x="6333744" y="784860"/>
                  </a:lnTo>
                  <a:lnTo>
                    <a:pt x="6333744" y="0"/>
                  </a:lnTo>
                  <a:lnTo>
                    <a:pt x="0" y="0"/>
                  </a:lnTo>
                  <a:lnTo>
                    <a:pt x="0" y="784860"/>
                  </a:lnTo>
                  <a:close/>
                </a:path>
              </a:pathLst>
            </a:custGeom>
            <a:ln w="289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510784" y="1033399"/>
            <a:ext cx="6304915" cy="132524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2352040">
              <a:lnSpc>
                <a:spcPct val="100000"/>
              </a:lnSpc>
              <a:spcBef>
                <a:spcPts val="164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Nhược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điểm</a:t>
            </a:r>
            <a:endParaRPr sz="2400">
              <a:latin typeface="Calibri"/>
              <a:cs typeface="Calibri"/>
            </a:endParaRPr>
          </a:p>
          <a:p>
            <a:pPr marL="77470">
              <a:lnSpc>
                <a:spcPct val="100000"/>
              </a:lnSpc>
              <a:spcBef>
                <a:spcPts val="1165"/>
              </a:spcBef>
              <a:tabLst>
                <a:tab pos="419734" algn="l"/>
              </a:tabLst>
            </a:pPr>
            <a:r>
              <a:rPr sz="1800" spc="10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Hạ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huyết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(nguy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thấp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hơn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SU)</a:t>
            </a:r>
            <a:endParaRPr sz="1800">
              <a:latin typeface="Calibri"/>
              <a:cs typeface="Calibri"/>
            </a:endParaRPr>
          </a:p>
          <a:p>
            <a:pPr marL="77470">
              <a:lnSpc>
                <a:spcPct val="100000"/>
              </a:lnSpc>
              <a:spcBef>
                <a:spcPts val="320"/>
              </a:spcBef>
            </a:pPr>
            <a:r>
              <a:rPr sz="1800" spc="15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spc="7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cân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34405" y="2622804"/>
            <a:ext cx="6257925" cy="4330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66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Lưu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ý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khi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sử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dụng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34405" y="3041142"/>
            <a:ext cx="6257925" cy="923925"/>
          </a:xfrm>
          <a:custGeom>
            <a:avLst/>
            <a:gdLst/>
            <a:ahLst/>
            <a:cxnLst/>
            <a:rect l="l" t="t" r="r" b="b"/>
            <a:pathLst>
              <a:path w="6257925" h="923925">
                <a:moveTo>
                  <a:pt x="0" y="923544"/>
                </a:moveTo>
                <a:lnTo>
                  <a:pt x="6257544" y="923544"/>
                </a:lnTo>
                <a:lnTo>
                  <a:pt x="6257544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48884" y="3078861"/>
            <a:ext cx="6228715" cy="7969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19734" indent="-342265">
              <a:lnSpc>
                <a:spcPct val="100000"/>
              </a:lnSpc>
              <a:spcBef>
                <a:spcPts val="700"/>
              </a:spcBef>
              <a:buClr>
                <a:srgbClr val="C00000"/>
              </a:buClr>
              <a:buSzPct val="119444"/>
              <a:buFont typeface="Wingdings"/>
              <a:buChar char=""/>
              <a:tabLst>
                <a:tab pos="419734" algn="l"/>
              </a:tabLst>
            </a:pPr>
            <a:r>
              <a:rPr sz="1800" dirty="0">
                <a:latin typeface="Calibri"/>
                <a:cs typeface="Calibri"/>
              </a:rPr>
              <a:t>Thời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điểm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dùng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thuốc: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15-</a:t>
            </a:r>
            <a:r>
              <a:rPr sz="1800" b="1" dirty="0">
                <a:latin typeface="Calibri"/>
                <a:cs typeface="Calibri"/>
              </a:rPr>
              <a:t>30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phút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trước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bữa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ăn.</a:t>
            </a:r>
            <a:endParaRPr sz="1800">
              <a:latin typeface="Calibri"/>
              <a:cs typeface="Calibri"/>
            </a:endParaRPr>
          </a:p>
          <a:p>
            <a:pPr marL="419734" indent="-342265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SzPct val="119444"/>
              <a:buFont typeface="Wingdings"/>
              <a:buChar char=""/>
              <a:tabLst>
                <a:tab pos="419734" algn="l"/>
              </a:tabLst>
            </a:pPr>
            <a:r>
              <a:rPr sz="1800" dirty="0">
                <a:latin typeface="Calibri"/>
                <a:cs typeface="Calibri"/>
              </a:rPr>
              <a:t>Hiện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tại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Việt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Repaglinide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(0.5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2mg).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12191" y="-12191"/>
            <a:ext cx="12216765" cy="6882765"/>
            <a:chOff x="-12191" y="-12191"/>
            <a:chExt cx="12216765" cy="688276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7336" y="4062998"/>
              <a:ext cx="4826302" cy="25542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2847" y="1074420"/>
            <a:ext cx="5963411" cy="47625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3840" y="397763"/>
            <a:ext cx="5518150" cy="1130935"/>
            <a:chOff x="243840" y="397763"/>
            <a:chExt cx="5518150" cy="1130935"/>
          </a:xfrm>
        </p:grpSpPr>
        <p:sp>
          <p:nvSpPr>
            <p:cNvPr id="4" name="object 4"/>
            <p:cNvSpPr/>
            <p:nvPr/>
          </p:nvSpPr>
          <p:spPr>
            <a:xfrm>
              <a:off x="5074030" y="415035"/>
              <a:ext cx="687705" cy="1113790"/>
            </a:xfrm>
            <a:custGeom>
              <a:avLst/>
              <a:gdLst/>
              <a:ahLst/>
              <a:cxnLst/>
              <a:rect l="l" t="t" r="r" b="b"/>
              <a:pathLst>
                <a:path w="687704" h="1113790">
                  <a:moveTo>
                    <a:pt x="248920" y="0"/>
                  </a:moveTo>
                  <a:lnTo>
                    <a:pt x="0" y="1113663"/>
                  </a:lnTo>
                  <a:lnTo>
                    <a:pt x="687578" y="682625"/>
                  </a:lnTo>
                  <a:lnTo>
                    <a:pt x="248920" y="0"/>
                  </a:lnTo>
                  <a:close/>
                </a:path>
              </a:pathLst>
            </a:custGeom>
            <a:solidFill>
              <a:srgbClr val="1D4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40" y="397763"/>
              <a:ext cx="5516880" cy="676910"/>
            </a:xfrm>
            <a:custGeom>
              <a:avLst/>
              <a:gdLst/>
              <a:ahLst/>
              <a:cxnLst/>
              <a:rect l="l" t="t" r="r" b="b"/>
              <a:pathLst>
                <a:path w="5516880" h="676910">
                  <a:moveTo>
                    <a:pt x="5084191" y="0"/>
                  </a:moveTo>
                  <a:lnTo>
                    <a:pt x="5084191" y="29210"/>
                  </a:lnTo>
                  <a:lnTo>
                    <a:pt x="0" y="29210"/>
                  </a:lnTo>
                  <a:lnTo>
                    <a:pt x="0" y="676656"/>
                  </a:lnTo>
                  <a:lnTo>
                    <a:pt x="5516880" y="676656"/>
                  </a:lnTo>
                  <a:lnTo>
                    <a:pt x="5084191" y="0"/>
                  </a:lnTo>
                  <a:close/>
                </a:path>
              </a:pathLst>
            </a:custGeom>
            <a:solidFill>
              <a:srgbClr val="2185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41651" y="508508"/>
            <a:ext cx="1918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NỘI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DUNG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0591" y="3749167"/>
            <a:ext cx="2763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latin typeface="Tahoma"/>
                <a:cs typeface="Tahoma"/>
              </a:rPr>
              <a:t>Các</a:t>
            </a:r>
            <a:r>
              <a:rPr lang="en-US" sz="1600" spc="-35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nhóm</a:t>
            </a:r>
            <a:r>
              <a:rPr lang="en-US" sz="1600" spc="-20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thuốc</a:t>
            </a:r>
            <a:r>
              <a:rPr lang="en-US" sz="1600" spc="-15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điều</a:t>
            </a:r>
            <a:r>
              <a:rPr lang="en-US" sz="1600" spc="-25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trị</a:t>
            </a:r>
            <a:r>
              <a:rPr lang="en-US" sz="1600" spc="-40" dirty="0">
                <a:latin typeface="Tahoma"/>
                <a:cs typeface="Tahoma"/>
              </a:rPr>
              <a:t> </a:t>
            </a:r>
            <a:r>
              <a:rPr lang="en-US" sz="1600" spc="-20" dirty="0">
                <a:latin typeface="Tahoma"/>
                <a:cs typeface="Tahoma"/>
              </a:rPr>
              <a:t>T2DM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0590" y="4236847"/>
            <a:ext cx="43820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Cập</a:t>
            </a:r>
            <a:r>
              <a:rPr lang="en-US" sz="1600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nhật</a:t>
            </a:r>
            <a:r>
              <a:rPr lang="en-US" sz="1600" dirty="0">
                <a:latin typeface="Tahoma"/>
                <a:cs typeface="Tahoma"/>
              </a:rPr>
              <a:t>, </a:t>
            </a:r>
            <a:r>
              <a:rPr lang="en-US" sz="1600" dirty="0" err="1">
                <a:latin typeface="Tahoma"/>
                <a:cs typeface="Tahoma"/>
              </a:rPr>
              <a:t>thay</a:t>
            </a:r>
            <a:r>
              <a:rPr lang="en-US" sz="1600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đổi</a:t>
            </a:r>
            <a:r>
              <a:rPr lang="en-US" sz="1600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trong</a:t>
            </a:r>
            <a:r>
              <a:rPr lang="en-US" sz="1600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phác</a:t>
            </a:r>
            <a:r>
              <a:rPr lang="en-US" sz="1600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đồ</a:t>
            </a:r>
            <a:r>
              <a:rPr lang="en-US" sz="1600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điều</a:t>
            </a:r>
            <a:r>
              <a:rPr lang="en-US" sz="1600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trị</a:t>
            </a:r>
            <a:r>
              <a:rPr lang="en-US" sz="1600" dirty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mới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4463" y="3226307"/>
            <a:ext cx="350520" cy="350520"/>
          </a:xfrm>
          <a:custGeom>
            <a:avLst/>
            <a:gdLst/>
            <a:ahLst/>
            <a:cxnLst/>
            <a:rect l="l" t="t" r="r" b="b"/>
            <a:pathLst>
              <a:path w="350519" h="350520">
                <a:moveTo>
                  <a:pt x="175260" y="0"/>
                </a:moveTo>
                <a:lnTo>
                  <a:pt x="128666" y="6261"/>
                </a:lnTo>
                <a:lnTo>
                  <a:pt x="86800" y="23932"/>
                </a:lnTo>
                <a:lnTo>
                  <a:pt x="51330" y="51339"/>
                </a:lnTo>
                <a:lnTo>
                  <a:pt x="23926" y="86811"/>
                </a:lnTo>
                <a:lnTo>
                  <a:pt x="6260" y="128675"/>
                </a:lnTo>
                <a:lnTo>
                  <a:pt x="0" y="175259"/>
                </a:lnTo>
                <a:lnTo>
                  <a:pt x="6260" y="221844"/>
                </a:lnTo>
                <a:lnTo>
                  <a:pt x="23926" y="263708"/>
                </a:lnTo>
                <a:lnTo>
                  <a:pt x="51330" y="299180"/>
                </a:lnTo>
                <a:lnTo>
                  <a:pt x="86800" y="326587"/>
                </a:lnTo>
                <a:lnTo>
                  <a:pt x="128666" y="344258"/>
                </a:lnTo>
                <a:lnTo>
                  <a:pt x="175260" y="350519"/>
                </a:lnTo>
                <a:lnTo>
                  <a:pt x="221853" y="344258"/>
                </a:lnTo>
                <a:lnTo>
                  <a:pt x="263719" y="326587"/>
                </a:lnTo>
                <a:lnTo>
                  <a:pt x="299189" y="299180"/>
                </a:lnTo>
                <a:lnTo>
                  <a:pt x="326593" y="263708"/>
                </a:lnTo>
                <a:lnTo>
                  <a:pt x="344259" y="221844"/>
                </a:lnTo>
                <a:lnTo>
                  <a:pt x="350520" y="175259"/>
                </a:lnTo>
                <a:lnTo>
                  <a:pt x="344259" y="128675"/>
                </a:lnTo>
                <a:lnTo>
                  <a:pt x="326593" y="86811"/>
                </a:lnTo>
                <a:lnTo>
                  <a:pt x="299189" y="51339"/>
                </a:lnTo>
                <a:lnTo>
                  <a:pt x="263719" y="23932"/>
                </a:lnTo>
                <a:lnTo>
                  <a:pt x="221853" y="6261"/>
                </a:lnTo>
                <a:lnTo>
                  <a:pt x="17526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22554" y="2178041"/>
            <a:ext cx="533816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354965" algn="l"/>
              </a:tabLst>
            </a:pPr>
            <a:r>
              <a:rPr lang="en-US" sz="1800" b="1" dirty="0" err="1">
                <a:solidFill>
                  <a:srgbClr val="1D405D"/>
                </a:solidFill>
                <a:latin typeface="Tahoma"/>
                <a:cs typeface="Tahoma"/>
              </a:rPr>
              <a:t>Đại</a:t>
            </a:r>
            <a:r>
              <a:rPr lang="en-US" sz="1800" b="1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dirty="0" err="1">
                <a:solidFill>
                  <a:srgbClr val="1D405D"/>
                </a:solidFill>
                <a:latin typeface="Tahoma"/>
                <a:cs typeface="Tahoma"/>
              </a:rPr>
              <a:t>cương</a:t>
            </a:r>
            <a:r>
              <a:rPr lang="en-US" sz="1800" b="1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dirty="0" err="1">
                <a:solidFill>
                  <a:srgbClr val="1D405D"/>
                </a:solidFill>
                <a:latin typeface="Tahoma"/>
                <a:cs typeface="Tahoma"/>
              </a:rPr>
              <a:t>về</a:t>
            </a:r>
            <a:r>
              <a:rPr lang="en-US" sz="1800" b="1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dirty="0" err="1">
                <a:solidFill>
                  <a:srgbClr val="1D405D"/>
                </a:solidFill>
                <a:latin typeface="Tahoma"/>
                <a:cs typeface="Tahoma"/>
              </a:rPr>
              <a:t>bệnh</a:t>
            </a:r>
            <a:r>
              <a:rPr lang="en-US" sz="1800" b="1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dirty="0" err="1">
                <a:solidFill>
                  <a:srgbClr val="1D405D"/>
                </a:solidFill>
                <a:latin typeface="Tahoma"/>
                <a:cs typeface="Tahoma"/>
              </a:rPr>
              <a:t>lý</a:t>
            </a:r>
            <a:r>
              <a:rPr lang="en-US" sz="1800" b="1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dirty="0" err="1">
                <a:solidFill>
                  <a:srgbClr val="1D405D"/>
                </a:solidFill>
                <a:latin typeface="Tahoma"/>
                <a:cs typeface="Tahoma"/>
              </a:rPr>
              <a:t>Đái</a:t>
            </a:r>
            <a:r>
              <a:rPr lang="en-US" sz="1800" b="1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dirty="0" err="1">
                <a:solidFill>
                  <a:srgbClr val="1D405D"/>
                </a:solidFill>
                <a:latin typeface="Tahoma"/>
                <a:cs typeface="Tahoma"/>
              </a:rPr>
              <a:t>tháo</a:t>
            </a:r>
            <a:r>
              <a:rPr lang="en-US" sz="1800" b="1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dirty="0" err="1">
                <a:solidFill>
                  <a:srgbClr val="1D405D"/>
                </a:solidFill>
                <a:latin typeface="Tahoma"/>
                <a:cs typeface="Tahoma"/>
              </a:rPr>
              <a:t>đường</a:t>
            </a:r>
            <a:endParaRPr lang="vi-VN" sz="1800" dirty="0">
              <a:latin typeface="Tahoma"/>
              <a:cs typeface="Tahoma"/>
            </a:endParaRPr>
          </a:p>
          <a:p>
            <a:pPr marL="411480" indent="-398780">
              <a:lnSpc>
                <a:spcPct val="100000"/>
              </a:lnSpc>
              <a:buAutoNum type="romanUcPeriod"/>
              <a:tabLst>
                <a:tab pos="411480" algn="l"/>
              </a:tabLst>
            </a:pPr>
            <a:r>
              <a:rPr lang="en-US" sz="1800" b="1" spc="-10" dirty="0">
                <a:solidFill>
                  <a:srgbClr val="1D405D"/>
                </a:solidFill>
                <a:latin typeface="Tahoma"/>
                <a:cs typeface="Tahoma"/>
              </a:rPr>
              <a:t>Các </a:t>
            </a:r>
            <a:r>
              <a:rPr lang="en-US" sz="1800" b="1" spc="-10" dirty="0" err="1">
                <a:solidFill>
                  <a:srgbClr val="1D405D"/>
                </a:solidFill>
                <a:latin typeface="Tahoma"/>
                <a:cs typeface="Tahoma"/>
              </a:rPr>
              <a:t>nhóm</a:t>
            </a:r>
            <a:r>
              <a:rPr lang="en-US" sz="1800" b="1" spc="-10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spc="-10" dirty="0" err="1">
                <a:solidFill>
                  <a:srgbClr val="1D405D"/>
                </a:solidFill>
                <a:latin typeface="Tahoma"/>
                <a:cs typeface="Tahoma"/>
              </a:rPr>
              <a:t>thuốc</a:t>
            </a:r>
            <a:r>
              <a:rPr lang="en-US" sz="1800" b="1" spc="-10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spc="-10" dirty="0" err="1">
                <a:solidFill>
                  <a:srgbClr val="1D405D"/>
                </a:solidFill>
                <a:latin typeface="Tahoma"/>
                <a:cs typeface="Tahoma"/>
              </a:rPr>
              <a:t>điều</a:t>
            </a:r>
            <a:r>
              <a:rPr lang="en-US" sz="1800" b="1" spc="-10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spc="-10" dirty="0" err="1">
                <a:solidFill>
                  <a:srgbClr val="1D405D"/>
                </a:solidFill>
                <a:latin typeface="Tahoma"/>
                <a:cs typeface="Tahoma"/>
              </a:rPr>
              <a:t>trị</a:t>
            </a:r>
            <a:r>
              <a:rPr lang="en-US" sz="1800" b="1" spc="-10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spc="-10" dirty="0" err="1">
                <a:solidFill>
                  <a:srgbClr val="1D405D"/>
                </a:solidFill>
                <a:latin typeface="Tahoma"/>
                <a:cs typeface="Tahoma"/>
              </a:rPr>
              <a:t>Đái</a:t>
            </a:r>
            <a:r>
              <a:rPr lang="en-US" sz="1800" b="1" spc="-10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spc="-10" dirty="0" err="1">
                <a:solidFill>
                  <a:srgbClr val="1D405D"/>
                </a:solidFill>
                <a:latin typeface="Tahoma"/>
                <a:cs typeface="Tahoma"/>
              </a:rPr>
              <a:t>tháo</a:t>
            </a:r>
            <a:r>
              <a:rPr lang="en-US" sz="1800" b="1" spc="-10" dirty="0">
                <a:solidFill>
                  <a:srgbClr val="1D405D"/>
                </a:solidFill>
                <a:latin typeface="Tahoma"/>
                <a:cs typeface="Tahoma"/>
              </a:rPr>
              <a:t> </a:t>
            </a:r>
            <a:r>
              <a:rPr lang="en-US" sz="1800" b="1" spc="-10" dirty="0" err="1">
                <a:solidFill>
                  <a:srgbClr val="1D405D"/>
                </a:solidFill>
                <a:latin typeface="Tahoma"/>
                <a:cs typeface="Tahoma"/>
              </a:rPr>
              <a:t>đường</a:t>
            </a:r>
            <a:r>
              <a:rPr lang="en-US" b="1" spc="-10" dirty="0">
                <a:solidFill>
                  <a:srgbClr val="1D405D"/>
                </a:solidFill>
                <a:latin typeface="Tahoma"/>
                <a:cs typeface="Tahoma"/>
              </a:rPr>
              <a:t>:</a:t>
            </a:r>
            <a:endParaRPr sz="1800" dirty="0">
              <a:latin typeface="Tahoma"/>
              <a:cs typeface="Tahoma"/>
            </a:endParaRPr>
          </a:p>
          <a:p>
            <a:pPr marL="367665">
              <a:lnSpc>
                <a:spcPct val="100000"/>
              </a:lnSpc>
              <a:spcBef>
                <a:spcPts val="5"/>
              </a:spcBef>
              <a:tabLst>
                <a:tab pos="770255" algn="l"/>
              </a:tabLst>
            </a:pPr>
            <a:endParaRPr lang="en-US" sz="2100" b="1" baseline="1984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4463" y="3695700"/>
            <a:ext cx="350520" cy="349250"/>
          </a:xfrm>
          <a:custGeom>
            <a:avLst/>
            <a:gdLst/>
            <a:ahLst/>
            <a:cxnLst/>
            <a:rect l="l" t="t" r="r" b="b"/>
            <a:pathLst>
              <a:path w="350519" h="349250">
                <a:moveTo>
                  <a:pt x="175260" y="0"/>
                </a:moveTo>
                <a:lnTo>
                  <a:pt x="128666" y="6231"/>
                </a:lnTo>
                <a:lnTo>
                  <a:pt x="86800" y="23819"/>
                </a:lnTo>
                <a:lnTo>
                  <a:pt x="51330" y="51101"/>
                </a:lnTo>
                <a:lnTo>
                  <a:pt x="23926" y="86416"/>
                </a:lnTo>
                <a:lnTo>
                  <a:pt x="6260" y="128102"/>
                </a:lnTo>
                <a:lnTo>
                  <a:pt x="0" y="174498"/>
                </a:lnTo>
                <a:lnTo>
                  <a:pt x="6260" y="220893"/>
                </a:lnTo>
                <a:lnTo>
                  <a:pt x="23926" y="262579"/>
                </a:lnTo>
                <a:lnTo>
                  <a:pt x="51330" y="297894"/>
                </a:lnTo>
                <a:lnTo>
                  <a:pt x="86800" y="325176"/>
                </a:lnTo>
                <a:lnTo>
                  <a:pt x="128666" y="342764"/>
                </a:lnTo>
                <a:lnTo>
                  <a:pt x="175260" y="348995"/>
                </a:lnTo>
                <a:lnTo>
                  <a:pt x="221853" y="342764"/>
                </a:lnTo>
                <a:lnTo>
                  <a:pt x="263719" y="325176"/>
                </a:lnTo>
                <a:lnTo>
                  <a:pt x="299189" y="297894"/>
                </a:lnTo>
                <a:lnTo>
                  <a:pt x="326593" y="262579"/>
                </a:lnTo>
                <a:lnTo>
                  <a:pt x="344259" y="220893"/>
                </a:lnTo>
                <a:lnTo>
                  <a:pt x="350520" y="174498"/>
                </a:lnTo>
                <a:lnTo>
                  <a:pt x="344259" y="128102"/>
                </a:lnTo>
                <a:lnTo>
                  <a:pt x="326593" y="86416"/>
                </a:lnTo>
                <a:lnTo>
                  <a:pt x="299189" y="51101"/>
                </a:lnTo>
                <a:lnTo>
                  <a:pt x="263719" y="23819"/>
                </a:lnTo>
                <a:lnTo>
                  <a:pt x="221853" y="6231"/>
                </a:lnTo>
                <a:lnTo>
                  <a:pt x="175260" y="0"/>
                </a:lnTo>
                <a:close/>
              </a:path>
            </a:pathLst>
          </a:custGeom>
          <a:solidFill>
            <a:srgbClr val="FF9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7951" y="374573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4463" y="4163567"/>
            <a:ext cx="350520" cy="350520"/>
          </a:xfrm>
          <a:custGeom>
            <a:avLst/>
            <a:gdLst/>
            <a:ahLst/>
            <a:cxnLst/>
            <a:rect l="l" t="t" r="r" b="b"/>
            <a:pathLst>
              <a:path w="350519" h="350520">
                <a:moveTo>
                  <a:pt x="175260" y="0"/>
                </a:moveTo>
                <a:lnTo>
                  <a:pt x="128666" y="6261"/>
                </a:lnTo>
                <a:lnTo>
                  <a:pt x="86800" y="23932"/>
                </a:lnTo>
                <a:lnTo>
                  <a:pt x="51330" y="51339"/>
                </a:lnTo>
                <a:lnTo>
                  <a:pt x="23926" y="86811"/>
                </a:lnTo>
                <a:lnTo>
                  <a:pt x="6260" y="128675"/>
                </a:lnTo>
                <a:lnTo>
                  <a:pt x="0" y="175259"/>
                </a:lnTo>
                <a:lnTo>
                  <a:pt x="6260" y="221844"/>
                </a:lnTo>
                <a:lnTo>
                  <a:pt x="23926" y="263708"/>
                </a:lnTo>
                <a:lnTo>
                  <a:pt x="51330" y="299180"/>
                </a:lnTo>
                <a:lnTo>
                  <a:pt x="86800" y="326587"/>
                </a:lnTo>
                <a:lnTo>
                  <a:pt x="128666" y="344258"/>
                </a:lnTo>
                <a:lnTo>
                  <a:pt x="175260" y="350519"/>
                </a:lnTo>
                <a:lnTo>
                  <a:pt x="221853" y="344258"/>
                </a:lnTo>
                <a:lnTo>
                  <a:pt x="263719" y="326587"/>
                </a:lnTo>
                <a:lnTo>
                  <a:pt x="299189" y="299180"/>
                </a:lnTo>
                <a:lnTo>
                  <a:pt x="326593" y="263708"/>
                </a:lnTo>
                <a:lnTo>
                  <a:pt x="344259" y="221844"/>
                </a:lnTo>
                <a:lnTo>
                  <a:pt x="350520" y="175259"/>
                </a:lnTo>
                <a:lnTo>
                  <a:pt x="344259" y="128675"/>
                </a:lnTo>
                <a:lnTo>
                  <a:pt x="326593" y="86811"/>
                </a:lnTo>
                <a:lnTo>
                  <a:pt x="299189" y="51339"/>
                </a:lnTo>
                <a:lnTo>
                  <a:pt x="263719" y="23932"/>
                </a:lnTo>
                <a:lnTo>
                  <a:pt x="221853" y="6261"/>
                </a:lnTo>
                <a:lnTo>
                  <a:pt x="175260" y="0"/>
                </a:lnTo>
                <a:close/>
              </a:path>
            </a:pathLst>
          </a:custGeom>
          <a:solidFill>
            <a:srgbClr val="F20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7951" y="4213987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object 1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29740" y="3280473"/>
              <a:ext cx="2665221" cy="148527"/>
            </a:xfrm>
            <a:custGeom>
              <a:avLst/>
              <a:gdLst/>
              <a:ahLst/>
              <a:cxnLst/>
              <a:rect l="l" t="t" r="r" b="b"/>
              <a:pathLst>
                <a:path w="1911985">
                  <a:moveTo>
                    <a:pt x="0" y="0"/>
                  </a:moveTo>
                  <a:lnTo>
                    <a:pt x="1911606" y="0"/>
                  </a:lnTo>
                </a:path>
              </a:pathLst>
            </a:custGeom>
            <a:ln w="20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12700">
                <a:spcBef>
                  <a:spcPts val="95"/>
                </a:spcBef>
              </a:pPr>
              <a:r>
                <a:rPr lang="de-DE" sz="1600" dirty="0">
                  <a:latin typeface="Tahoma"/>
                  <a:cs typeface="Tahoma"/>
                </a:rPr>
                <a:t>Mục tiêu điều trị T2DM</a:t>
              </a:r>
            </a:p>
            <a:p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" y="98297"/>
            <a:ext cx="7048500" cy="856615"/>
          </a:xfrm>
          <a:custGeom>
            <a:avLst/>
            <a:gdLst/>
            <a:ahLst/>
            <a:cxnLst/>
            <a:rect l="l" t="t" r="r" b="b"/>
            <a:pathLst>
              <a:path w="704850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8" y="0"/>
                </a:lnTo>
                <a:lnTo>
                  <a:pt x="6905752" y="0"/>
                </a:lnTo>
                <a:lnTo>
                  <a:pt x="6950882" y="7274"/>
                </a:lnTo>
                <a:lnTo>
                  <a:pt x="6990069" y="27533"/>
                </a:lnTo>
                <a:lnTo>
                  <a:pt x="7020966" y="58430"/>
                </a:lnTo>
                <a:lnTo>
                  <a:pt x="7041225" y="97617"/>
                </a:lnTo>
                <a:lnTo>
                  <a:pt x="7048500" y="142748"/>
                </a:lnTo>
                <a:lnTo>
                  <a:pt x="7048500" y="713740"/>
                </a:lnTo>
                <a:lnTo>
                  <a:pt x="7041225" y="758871"/>
                </a:lnTo>
                <a:lnTo>
                  <a:pt x="7020966" y="798058"/>
                </a:lnTo>
                <a:lnTo>
                  <a:pt x="6990069" y="828954"/>
                </a:lnTo>
                <a:lnTo>
                  <a:pt x="6950882" y="849213"/>
                </a:lnTo>
                <a:lnTo>
                  <a:pt x="6905752" y="856488"/>
                </a:lnTo>
                <a:lnTo>
                  <a:pt x="142748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NHÓM</a:t>
            </a:r>
            <a:r>
              <a:rPr spc="-70" dirty="0"/>
              <a:t> </a:t>
            </a:r>
            <a:r>
              <a:rPr dirty="0"/>
              <a:t>THUỐC</a:t>
            </a:r>
            <a:r>
              <a:rPr spc="-85" dirty="0"/>
              <a:t> </a:t>
            </a:r>
            <a:r>
              <a:rPr dirty="0"/>
              <a:t>KÍCH</a:t>
            </a:r>
            <a:r>
              <a:rPr spc="-70" dirty="0"/>
              <a:t> </a:t>
            </a:r>
            <a:r>
              <a:rPr dirty="0"/>
              <a:t>THÍCH</a:t>
            </a:r>
            <a:r>
              <a:rPr spc="-65" dirty="0"/>
              <a:t> </a:t>
            </a:r>
            <a:r>
              <a:rPr dirty="0"/>
              <a:t>TIẾT</a:t>
            </a:r>
            <a:r>
              <a:rPr spc="-95" dirty="0"/>
              <a:t> </a:t>
            </a:r>
            <a:r>
              <a:rPr dirty="0"/>
              <a:t>INSULIN</a:t>
            </a:r>
            <a:r>
              <a:rPr spc="-60" dirty="0"/>
              <a:t> </a:t>
            </a:r>
            <a:r>
              <a:rPr spc="-25" dirty="0"/>
              <a:t>TỪ </a:t>
            </a:r>
            <a:r>
              <a:rPr dirty="0"/>
              <a:t>TẾ</a:t>
            </a:r>
            <a:r>
              <a:rPr spc="-60" dirty="0"/>
              <a:t> </a:t>
            </a:r>
            <a:r>
              <a:rPr dirty="0"/>
              <a:t>BÀO</a:t>
            </a:r>
            <a:r>
              <a:rPr spc="-40" dirty="0"/>
              <a:t> </a:t>
            </a:r>
            <a:r>
              <a:rPr dirty="0"/>
              <a:t>BETA</a:t>
            </a:r>
            <a:r>
              <a:rPr spc="-45" dirty="0"/>
              <a:t> </a:t>
            </a:r>
            <a:r>
              <a:rPr dirty="0"/>
              <a:t>ĐẢO</a:t>
            </a:r>
            <a:r>
              <a:rPr spc="-40" dirty="0"/>
              <a:t> </a:t>
            </a:r>
            <a:r>
              <a:rPr spc="-25" dirty="0"/>
              <a:t>TỤY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322756" y="207200"/>
            <a:ext cx="4883150" cy="550545"/>
            <a:chOff x="7322756" y="207200"/>
            <a:chExt cx="4883150" cy="550545"/>
          </a:xfrm>
        </p:grpSpPr>
        <p:sp>
          <p:nvSpPr>
            <p:cNvPr id="5" name="object 5"/>
            <p:cNvSpPr/>
            <p:nvPr/>
          </p:nvSpPr>
          <p:spPr>
            <a:xfrm>
              <a:off x="7335773" y="220218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4856987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4856987" y="524255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5773" y="220218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0" y="524256"/>
                  </a:moveTo>
                  <a:lnTo>
                    <a:pt x="4856987" y="524256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14386" y="243967"/>
            <a:ext cx="2276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GLP-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RAs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4386" y="778891"/>
            <a:ext cx="4443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Nhóm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thuốc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đồng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vận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thụ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thể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GLP-</a:t>
            </a:r>
            <a:r>
              <a:rPr sz="2000" b="1" spc="-5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288" y="1770888"/>
            <a:ext cx="8589645" cy="4662170"/>
          </a:xfrm>
          <a:custGeom>
            <a:avLst/>
            <a:gdLst/>
            <a:ahLst/>
            <a:cxnLst/>
            <a:rect l="l" t="t" r="r" b="b"/>
            <a:pathLst>
              <a:path w="8589645" h="4662170">
                <a:moveTo>
                  <a:pt x="8589264" y="0"/>
                </a:moveTo>
                <a:lnTo>
                  <a:pt x="0" y="0"/>
                </a:lnTo>
                <a:lnTo>
                  <a:pt x="0" y="4661916"/>
                </a:lnTo>
                <a:lnTo>
                  <a:pt x="8589264" y="4661916"/>
                </a:lnTo>
                <a:lnTo>
                  <a:pt x="858926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8332" y="1747520"/>
            <a:ext cx="8432800" cy="20834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2AC2AC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latin typeface="Calibri"/>
                <a:cs typeface="Calibri"/>
              </a:rPr>
              <a:t>Tác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dụng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dược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lý:</a:t>
            </a:r>
            <a:endParaRPr sz="1800">
              <a:latin typeface="Calibri"/>
              <a:cs typeface="Calibri"/>
            </a:endParaRPr>
          </a:p>
          <a:p>
            <a:pPr marL="299085" marR="5715" indent="-287020">
              <a:lnSpc>
                <a:spcPts val="3240"/>
              </a:lnSpc>
              <a:spcBef>
                <a:spcPts val="285"/>
              </a:spcBef>
              <a:buClr>
                <a:srgbClr val="2AC2AC"/>
              </a:buClr>
              <a:buFont typeface="Microsoft Sans Serif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Kích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thích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tiết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Insulin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phụ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thuộc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glucose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sau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ăn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ít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cơ </a:t>
            </a:r>
            <a:r>
              <a:rPr sz="1800" dirty="0">
                <a:latin typeface="Calibri"/>
                <a:cs typeface="Calibri"/>
              </a:rPr>
              <a:t>hạ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huyết khi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sử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dụng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đơn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độc.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ts val="3240"/>
              </a:lnSpc>
              <a:buClr>
                <a:srgbClr val="2AC2AC"/>
              </a:buClr>
              <a:buFont typeface="Microsoft Sans Serif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Kích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thích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tiết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Glucagon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phụ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thuộc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glucose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sản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xuất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glucose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ở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gan,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giảm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huyết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đói.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032" y="3804793"/>
            <a:ext cx="3896360" cy="208407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1180"/>
              </a:spcBef>
              <a:buClr>
                <a:srgbClr val="2AC2AC"/>
              </a:buClr>
              <a:buFont typeface="Microsoft Sans Serif"/>
              <a:buChar char="•"/>
              <a:tabLst>
                <a:tab pos="286385" algn="l"/>
              </a:tabLst>
            </a:pPr>
            <a:r>
              <a:rPr sz="1800" dirty="0">
                <a:latin typeface="Calibri"/>
                <a:cs typeface="Calibri"/>
              </a:rPr>
              <a:t>Ức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sự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thèm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ăn.</a:t>
            </a:r>
            <a:endParaRPr sz="1800">
              <a:latin typeface="Calibri"/>
              <a:cs typeface="Calibri"/>
            </a:endParaRPr>
          </a:p>
          <a:p>
            <a:pPr marL="286385" indent="-286385">
              <a:lnSpc>
                <a:spcPct val="100000"/>
              </a:lnSpc>
              <a:spcBef>
                <a:spcPts val="1085"/>
              </a:spcBef>
              <a:buClr>
                <a:srgbClr val="2AC2AC"/>
              </a:buClr>
              <a:buFont typeface="Microsoft Sans Serif"/>
              <a:buChar char="•"/>
              <a:tabLst>
                <a:tab pos="286385" algn="l"/>
              </a:tabLst>
            </a:pPr>
            <a:r>
              <a:rPr sz="1800" dirty="0">
                <a:latin typeface="Calibri"/>
                <a:cs typeface="Calibri"/>
              </a:rPr>
              <a:t>Làm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chậm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sự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tháo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rỗng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dạ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dày.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  <a:tabLst>
                <a:tab pos="342265" algn="l"/>
              </a:tabLst>
            </a:pPr>
            <a:r>
              <a:rPr sz="1800" spc="10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2AC2AC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latin typeface="Calibri"/>
                <a:cs typeface="Calibri"/>
              </a:rPr>
              <a:t>Giảm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cân.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  <a:tabLst>
                <a:tab pos="342265" algn="l"/>
              </a:tabLst>
            </a:pPr>
            <a:r>
              <a:rPr sz="1800" spc="10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2AC2AC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Dùng đơn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độc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ít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gây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hạ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đường</a:t>
            </a:r>
            <a:r>
              <a:rPr sz="1800" b="1" spc="-10" dirty="0">
                <a:latin typeface="Calibri"/>
                <a:cs typeface="Calibri"/>
              </a:rPr>
              <a:t> huyết.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r>
              <a:rPr sz="1800" spc="105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232" y="5450718"/>
            <a:ext cx="8090534" cy="8496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b="1" dirty="0">
                <a:latin typeface="Calibri"/>
                <a:cs typeface="Calibri"/>
              </a:rPr>
              <a:t>Lợi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ích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trên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 mạch: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tử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liên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đến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mạch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ở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nhân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T2DM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có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mạch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b="1" spc="-10" dirty="0">
                <a:solidFill>
                  <a:srgbClr val="0070C0"/>
                </a:solidFill>
                <a:latin typeface="Calibri"/>
                <a:cs typeface="Calibri"/>
              </a:rPr>
              <a:t>Liraglutide</a:t>
            </a:r>
            <a:r>
              <a:rPr sz="1800" spc="-10" dirty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892732" y="3386264"/>
            <a:ext cx="2193290" cy="2193290"/>
            <a:chOff x="7892732" y="3386264"/>
            <a:chExt cx="2193290" cy="2193290"/>
          </a:xfrm>
        </p:grpSpPr>
        <p:sp>
          <p:nvSpPr>
            <p:cNvPr id="14" name="object 14"/>
            <p:cNvSpPr/>
            <p:nvPr/>
          </p:nvSpPr>
          <p:spPr>
            <a:xfrm>
              <a:off x="7951469" y="3445002"/>
              <a:ext cx="2075814" cy="2075814"/>
            </a:xfrm>
            <a:custGeom>
              <a:avLst/>
              <a:gdLst/>
              <a:ahLst/>
              <a:cxnLst/>
              <a:rect l="l" t="t" r="r" b="b"/>
              <a:pathLst>
                <a:path w="2075815" h="2075814">
                  <a:moveTo>
                    <a:pt x="1037844" y="0"/>
                  </a:moveTo>
                  <a:lnTo>
                    <a:pt x="0" y="1037844"/>
                  </a:lnTo>
                  <a:lnTo>
                    <a:pt x="1037844" y="2075688"/>
                  </a:lnTo>
                  <a:lnTo>
                    <a:pt x="2075687" y="103784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2AC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51469" y="3445002"/>
              <a:ext cx="2075814" cy="2075814"/>
            </a:xfrm>
            <a:custGeom>
              <a:avLst/>
              <a:gdLst/>
              <a:ahLst/>
              <a:cxnLst/>
              <a:rect l="l" t="t" r="r" b="b"/>
              <a:pathLst>
                <a:path w="2075815" h="2075814">
                  <a:moveTo>
                    <a:pt x="0" y="1037844"/>
                  </a:moveTo>
                  <a:lnTo>
                    <a:pt x="1037844" y="0"/>
                  </a:lnTo>
                  <a:lnTo>
                    <a:pt x="2075687" y="1037844"/>
                  </a:lnTo>
                  <a:lnTo>
                    <a:pt x="1037844" y="2075688"/>
                  </a:lnTo>
                  <a:lnTo>
                    <a:pt x="0" y="1037844"/>
                  </a:lnTo>
                  <a:close/>
                </a:path>
              </a:pathLst>
            </a:custGeom>
            <a:ln w="1173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740267" y="4097528"/>
            <a:ext cx="499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ƯU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5486" y="4463288"/>
            <a:ext cx="78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ĐIỂM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12191" y="-12191"/>
            <a:ext cx="12216765" cy="6882765"/>
            <a:chOff x="-12191" y="-12191"/>
            <a:chExt cx="12216765" cy="6882765"/>
          </a:xfrm>
        </p:grpSpPr>
        <p:sp>
          <p:nvSpPr>
            <p:cNvPr id="19" name="object 19"/>
            <p:cNvSpPr/>
            <p:nvPr/>
          </p:nvSpPr>
          <p:spPr>
            <a:xfrm>
              <a:off x="9755886" y="4705349"/>
              <a:ext cx="963294" cy="963294"/>
            </a:xfrm>
            <a:custGeom>
              <a:avLst/>
              <a:gdLst/>
              <a:ahLst/>
              <a:cxnLst/>
              <a:rect l="l" t="t" r="r" b="b"/>
              <a:pathLst>
                <a:path w="963295" h="963295">
                  <a:moveTo>
                    <a:pt x="481584" y="0"/>
                  </a:moveTo>
                  <a:lnTo>
                    <a:pt x="0" y="481583"/>
                  </a:lnTo>
                  <a:lnTo>
                    <a:pt x="481584" y="963168"/>
                  </a:lnTo>
                  <a:lnTo>
                    <a:pt x="963168" y="481583"/>
                  </a:lnTo>
                  <a:lnTo>
                    <a:pt x="48158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55886" y="4705349"/>
              <a:ext cx="963294" cy="963294"/>
            </a:xfrm>
            <a:custGeom>
              <a:avLst/>
              <a:gdLst/>
              <a:ahLst/>
              <a:cxnLst/>
              <a:rect l="l" t="t" r="r" b="b"/>
              <a:pathLst>
                <a:path w="963295" h="963295">
                  <a:moveTo>
                    <a:pt x="0" y="481584"/>
                  </a:moveTo>
                  <a:lnTo>
                    <a:pt x="481584" y="0"/>
                  </a:lnTo>
                  <a:lnTo>
                    <a:pt x="963168" y="481584"/>
                  </a:lnTo>
                  <a:lnTo>
                    <a:pt x="481584" y="963168"/>
                  </a:lnTo>
                  <a:lnTo>
                    <a:pt x="0" y="481584"/>
                  </a:lnTo>
                  <a:close/>
                </a:path>
              </a:pathLst>
            </a:custGeom>
            <a:ln w="1935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" y="98297"/>
            <a:ext cx="7048500" cy="856615"/>
          </a:xfrm>
          <a:custGeom>
            <a:avLst/>
            <a:gdLst/>
            <a:ahLst/>
            <a:cxnLst/>
            <a:rect l="l" t="t" r="r" b="b"/>
            <a:pathLst>
              <a:path w="704850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8" y="0"/>
                </a:lnTo>
                <a:lnTo>
                  <a:pt x="6905752" y="0"/>
                </a:lnTo>
                <a:lnTo>
                  <a:pt x="6950882" y="7274"/>
                </a:lnTo>
                <a:lnTo>
                  <a:pt x="6990069" y="27533"/>
                </a:lnTo>
                <a:lnTo>
                  <a:pt x="7020966" y="58430"/>
                </a:lnTo>
                <a:lnTo>
                  <a:pt x="7041225" y="97617"/>
                </a:lnTo>
                <a:lnTo>
                  <a:pt x="7048500" y="142748"/>
                </a:lnTo>
                <a:lnTo>
                  <a:pt x="7048500" y="713740"/>
                </a:lnTo>
                <a:lnTo>
                  <a:pt x="7041225" y="758871"/>
                </a:lnTo>
                <a:lnTo>
                  <a:pt x="7020966" y="798058"/>
                </a:lnTo>
                <a:lnTo>
                  <a:pt x="6990069" y="828954"/>
                </a:lnTo>
                <a:lnTo>
                  <a:pt x="6950882" y="849213"/>
                </a:lnTo>
                <a:lnTo>
                  <a:pt x="6905752" y="856488"/>
                </a:lnTo>
                <a:lnTo>
                  <a:pt x="142748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7975" y="139446"/>
            <a:ext cx="65417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7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8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KÍCH</a:t>
            </a:r>
            <a:r>
              <a:rPr sz="2400" b="1" spc="-7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THÍCH</a:t>
            </a:r>
            <a:r>
              <a:rPr sz="2400" b="1" spc="-6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TIẾT</a:t>
            </a:r>
            <a:r>
              <a:rPr sz="2400" b="1" spc="-9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INSULIN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6600"/>
                </a:solidFill>
                <a:latin typeface="Arial"/>
                <a:cs typeface="Arial"/>
              </a:rPr>
              <a:t>TỪ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TẾ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BÀO</a:t>
            </a:r>
            <a:r>
              <a:rPr sz="2400" b="1" spc="-4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BETA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ĐẢO</a:t>
            </a:r>
            <a:r>
              <a:rPr sz="2400" b="1" spc="-4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6600"/>
                </a:solidFill>
                <a:latin typeface="Arial"/>
                <a:cs typeface="Arial"/>
              </a:rPr>
              <a:t>TỤY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22756" y="207200"/>
            <a:ext cx="4883150" cy="550545"/>
            <a:chOff x="7322756" y="207200"/>
            <a:chExt cx="4883150" cy="550545"/>
          </a:xfrm>
        </p:grpSpPr>
        <p:sp>
          <p:nvSpPr>
            <p:cNvPr id="5" name="object 5"/>
            <p:cNvSpPr/>
            <p:nvPr/>
          </p:nvSpPr>
          <p:spPr>
            <a:xfrm>
              <a:off x="7335773" y="220218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4856987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4856987" y="524255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5773" y="220218"/>
              <a:ext cx="4857115" cy="524510"/>
            </a:xfrm>
            <a:custGeom>
              <a:avLst/>
              <a:gdLst/>
              <a:ahLst/>
              <a:cxnLst/>
              <a:rect l="l" t="t" r="r" b="b"/>
              <a:pathLst>
                <a:path w="4857115" h="524510">
                  <a:moveTo>
                    <a:pt x="0" y="524256"/>
                  </a:moveTo>
                  <a:lnTo>
                    <a:pt x="4856987" y="524256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14386" y="243967"/>
            <a:ext cx="2276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3.</a:t>
            </a:r>
            <a:r>
              <a:rPr sz="2800" spc="-10" dirty="0">
                <a:solidFill>
                  <a:srgbClr val="FFFFFF"/>
                </a:solidFill>
              </a:rPr>
              <a:t> </a:t>
            </a:r>
            <a:r>
              <a:rPr sz="2800" spc="-25" dirty="0">
                <a:solidFill>
                  <a:srgbClr val="FFFFFF"/>
                </a:solidFill>
              </a:rPr>
              <a:t>GLP-</a:t>
            </a:r>
            <a:r>
              <a:rPr sz="2800" dirty="0">
                <a:solidFill>
                  <a:srgbClr val="FFFFFF"/>
                </a:solidFill>
              </a:rPr>
              <a:t>1</a:t>
            </a:r>
            <a:r>
              <a:rPr sz="2800" spc="10" dirty="0">
                <a:solidFill>
                  <a:srgbClr val="FFFFFF"/>
                </a:solidFill>
              </a:rPr>
              <a:t> </a:t>
            </a:r>
            <a:r>
              <a:rPr sz="2800" spc="-25" dirty="0">
                <a:solidFill>
                  <a:srgbClr val="FFFFFF"/>
                </a:solidFill>
              </a:rPr>
              <a:t>RAs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7414386" y="778891"/>
            <a:ext cx="4443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Nhóm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thuốc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đồng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vận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thụ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thể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GLP-</a:t>
            </a:r>
            <a:r>
              <a:rPr sz="2000" b="1" spc="-5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136" y="2052828"/>
            <a:ext cx="9591040" cy="4247515"/>
          </a:xfrm>
          <a:custGeom>
            <a:avLst/>
            <a:gdLst/>
            <a:ahLst/>
            <a:cxnLst/>
            <a:rect l="l" t="t" r="r" b="b"/>
            <a:pathLst>
              <a:path w="9591040" h="4247515">
                <a:moveTo>
                  <a:pt x="9590532" y="0"/>
                </a:moveTo>
                <a:lnTo>
                  <a:pt x="0" y="0"/>
                </a:lnTo>
                <a:lnTo>
                  <a:pt x="0" y="4247388"/>
                </a:lnTo>
                <a:lnTo>
                  <a:pt x="9590532" y="4247388"/>
                </a:lnTo>
                <a:lnTo>
                  <a:pt x="959053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5485" y="2030095"/>
            <a:ext cx="7792720" cy="126936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Trên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tiêu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hóa: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Tác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dụng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phụ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chính của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thuốc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là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buồn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nôn,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nôn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(10%),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tiêu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chảy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Trên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tụy: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Viêm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tụy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và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thư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tụy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là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mối quan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tâm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lớn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(hiếm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xảy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ra).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SzPct val="119444"/>
              <a:buFont typeface="Wingdings"/>
              <a:buChar char="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Thận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trọng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những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người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hoặc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tiền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sử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viêm</a:t>
            </a:r>
            <a:r>
              <a:rPr sz="1800" spc="-25" dirty="0">
                <a:latin typeface="Calibri"/>
                <a:cs typeface="Calibri"/>
              </a:rPr>
              <a:t> tụy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485" y="3264789"/>
            <a:ext cx="9434195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</a:pPr>
            <a:r>
              <a:rPr sz="1800" spc="15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spc="484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libri"/>
                <a:cs typeface="Calibri"/>
              </a:rPr>
              <a:t>Trên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tuyến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giáp: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Trên chuột thí nghiệm, thuốc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làm tăng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 cơ ung thư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giáp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dạng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tủy,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nhiên </a:t>
            </a:r>
            <a:r>
              <a:rPr sz="1800" dirty="0">
                <a:latin typeface="Calibri"/>
                <a:cs typeface="Calibri"/>
              </a:rPr>
              <a:t>tuyến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giáp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ở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người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ít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thụ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thể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với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GLP1.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Khả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năng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hiện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tượng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này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ở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người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thấp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nhưng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không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loại </a:t>
            </a:r>
            <a:r>
              <a:rPr sz="1800" dirty="0">
                <a:latin typeface="Calibri"/>
                <a:cs typeface="Calibri"/>
              </a:rPr>
              <a:t>trừ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hoàn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toàn.</a:t>
            </a:r>
            <a:endParaRPr sz="1800">
              <a:latin typeface="Calibri"/>
              <a:cs typeface="Calibri"/>
            </a:endParaRPr>
          </a:p>
          <a:p>
            <a:pPr marL="297815" marR="8890" indent="-285750" algn="just">
              <a:lnSpc>
                <a:spcPct val="150000"/>
              </a:lnSpc>
              <a:buClr>
                <a:srgbClr val="C00000"/>
              </a:buClr>
              <a:buFont typeface="Wingdings"/>
              <a:buChar char="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Thận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trọng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những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người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tiền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sử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nhân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hoặc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gia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đình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ung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thư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giáp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dạng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tủy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hoặc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bệnh 	</a:t>
            </a:r>
            <a:r>
              <a:rPr sz="1800" dirty="0">
                <a:latin typeface="Calibri"/>
                <a:cs typeface="Calibri"/>
              </a:rPr>
              <a:t>đa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tuyến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nội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tiết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loại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15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spc="-35" dirty="0">
                <a:solidFill>
                  <a:srgbClr val="FF6600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dùng: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đường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tiêm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dưới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da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15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spc="-15" dirty="0">
                <a:solidFill>
                  <a:srgbClr val="FF6600"/>
                </a:solidFill>
                <a:latin typeface="Lucida Sans Unicode"/>
                <a:cs typeface="Lucida Sans Unicode"/>
              </a:rPr>
              <a:t>  </a:t>
            </a:r>
            <a:r>
              <a:rPr sz="1800" b="1" dirty="0">
                <a:latin typeface="Calibri"/>
                <a:cs typeface="Calibri"/>
              </a:rPr>
              <a:t>Giá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thành: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Đắt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820848" y="1366964"/>
            <a:ext cx="2193290" cy="2193290"/>
            <a:chOff x="8820848" y="1366964"/>
            <a:chExt cx="2193290" cy="2193290"/>
          </a:xfrm>
        </p:grpSpPr>
        <p:sp>
          <p:nvSpPr>
            <p:cNvPr id="13" name="object 13"/>
            <p:cNvSpPr/>
            <p:nvPr/>
          </p:nvSpPr>
          <p:spPr>
            <a:xfrm>
              <a:off x="8879585" y="1425702"/>
              <a:ext cx="2075814" cy="2075814"/>
            </a:xfrm>
            <a:custGeom>
              <a:avLst/>
              <a:gdLst/>
              <a:ahLst/>
              <a:cxnLst/>
              <a:rect l="l" t="t" r="r" b="b"/>
              <a:pathLst>
                <a:path w="2075815" h="2075814">
                  <a:moveTo>
                    <a:pt x="1037844" y="0"/>
                  </a:moveTo>
                  <a:lnTo>
                    <a:pt x="0" y="1037844"/>
                  </a:lnTo>
                  <a:lnTo>
                    <a:pt x="1037844" y="2075688"/>
                  </a:lnTo>
                  <a:lnTo>
                    <a:pt x="2075688" y="103784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79585" y="1425702"/>
              <a:ext cx="2075814" cy="2075814"/>
            </a:xfrm>
            <a:custGeom>
              <a:avLst/>
              <a:gdLst/>
              <a:ahLst/>
              <a:cxnLst/>
              <a:rect l="l" t="t" r="r" b="b"/>
              <a:pathLst>
                <a:path w="2075815" h="2075814">
                  <a:moveTo>
                    <a:pt x="0" y="1037844"/>
                  </a:moveTo>
                  <a:lnTo>
                    <a:pt x="1037844" y="0"/>
                  </a:lnTo>
                  <a:lnTo>
                    <a:pt x="2075688" y="1037844"/>
                  </a:lnTo>
                  <a:lnTo>
                    <a:pt x="1037844" y="2075688"/>
                  </a:lnTo>
                  <a:lnTo>
                    <a:pt x="0" y="1037844"/>
                  </a:lnTo>
                  <a:close/>
                </a:path>
              </a:pathLst>
            </a:custGeom>
            <a:ln w="1173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523603" y="2443353"/>
            <a:ext cx="78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ĐIỂM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587164" y="2589212"/>
            <a:ext cx="1156970" cy="1156970"/>
            <a:chOff x="10587164" y="2589212"/>
            <a:chExt cx="1156970" cy="1156970"/>
          </a:xfrm>
        </p:grpSpPr>
        <p:sp>
          <p:nvSpPr>
            <p:cNvPr id="17" name="object 17"/>
            <p:cNvSpPr/>
            <p:nvPr/>
          </p:nvSpPr>
          <p:spPr>
            <a:xfrm>
              <a:off x="10684002" y="2686050"/>
              <a:ext cx="963294" cy="963294"/>
            </a:xfrm>
            <a:custGeom>
              <a:avLst/>
              <a:gdLst/>
              <a:ahLst/>
              <a:cxnLst/>
              <a:rect l="l" t="t" r="r" b="b"/>
              <a:pathLst>
                <a:path w="963295" h="963295">
                  <a:moveTo>
                    <a:pt x="481583" y="0"/>
                  </a:moveTo>
                  <a:lnTo>
                    <a:pt x="0" y="481584"/>
                  </a:lnTo>
                  <a:lnTo>
                    <a:pt x="481583" y="963168"/>
                  </a:lnTo>
                  <a:lnTo>
                    <a:pt x="963168" y="481584"/>
                  </a:lnTo>
                  <a:lnTo>
                    <a:pt x="481583" y="0"/>
                  </a:lnTo>
                  <a:close/>
                </a:path>
              </a:pathLst>
            </a:custGeom>
            <a:solidFill>
              <a:srgbClr val="2AC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84002" y="2686050"/>
              <a:ext cx="963294" cy="963294"/>
            </a:xfrm>
            <a:custGeom>
              <a:avLst/>
              <a:gdLst/>
              <a:ahLst/>
              <a:cxnLst/>
              <a:rect l="l" t="t" r="r" b="b"/>
              <a:pathLst>
                <a:path w="963295" h="963295">
                  <a:moveTo>
                    <a:pt x="0" y="481584"/>
                  </a:moveTo>
                  <a:lnTo>
                    <a:pt x="481583" y="0"/>
                  </a:lnTo>
                  <a:lnTo>
                    <a:pt x="963168" y="481584"/>
                  </a:lnTo>
                  <a:lnTo>
                    <a:pt x="481583" y="963168"/>
                  </a:lnTo>
                  <a:lnTo>
                    <a:pt x="0" y="481584"/>
                  </a:lnTo>
                  <a:close/>
                </a:path>
              </a:pathLst>
            </a:custGeom>
            <a:ln w="1935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333738" y="2105990"/>
            <a:ext cx="1198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NHƯỢC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3" y="1699260"/>
            <a:ext cx="5606518" cy="45841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6878" y="31242"/>
            <a:ext cx="7047230" cy="856615"/>
          </a:xfrm>
          <a:custGeom>
            <a:avLst/>
            <a:gdLst/>
            <a:ahLst/>
            <a:cxnLst/>
            <a:rect l="l" t="t" r="r" b="b"/>
            <a:pathLst>
              <a:path w="704723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7" y="0"/>
                </a:lnTo>
                <a:lnTo>
                  <a:pt x="6904228" y="0"/>
                </a:lnTo>
                <a:lnTo>
                  <a:pt x="6949358" y="7274"/>
                </a:lnTo>
                <a:lnTo>
                  <a:pt x="6988545" y="27533"/>
                </a:lnTo>
                <a:lnTo>
                  <a:pt x="7019442" y="58430"/>
                </a:lnTo>
                <a:lnTo>
                  <a:pt x="7039701" y="97617"/>
                </a:lnTo>
                <a:lnTo>
                  <a:pt x="7046976" y="142748"/>
                </a:lnTo>
                <a:lnTo>
                  <a:pt x="7046976" y="713740"/>
                </a:lnTo>
                <a:lnTo>
                  <a:pt x="7039701" y="758871"/>
                </a:lnTo>
                <a:lnTo>
                  <a:pt x="7019442" y="798058"/>
                </a:lnTo>
                <a:lnTo>
                  <a:pt x="6988545" y="828954"/>
                </a:lnTo>
                <a:lnTo>
                  <a:pt x="6949358" y="849213"/>
                </a:lnTo>
                <a:lnTo>
                  <a:pt x="6904228" y="856488"/>
                </a:lnTo>
                <a:lnTo>
                  <a:pt x="142747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NHÓM</a:t>
            </a:r>
            <a:r>
              <a:rPr spc="-65" dirty="0"/>
              <a:t> </a:t>
            </a:r>
            <a:r>
              <a:rPr dirty="0"/>
              <a:t>THUỐC</a:t>
            </a:r>
            <a:r>
              <a:rPr spc="-55" dirty="0"/>
              <a:t> </a:t>
            </a:r>
            <a:r>
              <a:rPr dirty="0"/>
              <a:t>KÍCH</a:t>
            </a:r>
            <a:r>
              <a:rPr spc="-65" dirty="0"/>
              <a:t> </a:t>
            </a:r>
            <a:r>
              <a:rPr dirty="0"/>
              <a:t>THÍCH</a:t>
            </a:r>
            <a:r>
              <a:rPr spc="-60" dirty="0"/>
              <a:t> </a:t>
            </a:r>
            <a:r>
              <a:rPr dirty="0"/>
              <a:t>TIẾT</a:t>
            </a:r>
            <a:r>
              <a:rPr spc="-85" dirty="0"/>
              <a:t> </a:t>
            </a:r>
            <a:r>
              <a:rPr dirty="0"/>
              <a:t>INSULIN</a:t>
            </a:r>
            <a:r>
              <a:rPr spc="-55" dirty="0"/>
              <a:t> </a:t>
            </a:r>
            <a:r>
              <a:rPr spc="-35" dirty="0"/>
              <a:t>TỪ </a:t>
            </a:r>
            <a:r>
              <a:rPr dirty="0"/>
              <a:t>TẾ</a:t>
            </a:r>
            <a:r>
              <a:rPr spc="-55" dirty="0"/>
              <a:t> </a:t>
            </a:r>
            <a:r>
              <a:rPr dirty="0"/>
              <a:t>BÀO</a:t>
            </a:r>
            <a:r>
              <a:rPr spc="-35" dirty="0"/>
              <a:t> </a:t>
            </a:r>
            <a:r>
              <a:rPr dirty="0"/>
              <a:t>BETA</a:t>
            </a:r>
            <a:r>
              <a:rPr spc="-30" dirty="0"/>
              <a:t> </a:t>
            </a:r>
            <a:r>
              <a:rPr dirty="0"/>
              <a:t>ĐẢO</a:t>
            </a:r>
            <a:r>
              <a:rPr spc="-35" dirty="0"/>
              <a:t> </a:t>
            </a:r>
            <a:r>
              <a:rPr spc="-25" dirty="0"/>
              <a:t>TỤY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400480" y="141668"/>
            <a:ext cx="4805045" cy="549275"/>
            <a:chOff x="7400480" y="141668"/>
            <a:chExt cx="4805045" cy="549275"/>
          </a:xfrm>
        </p:grpSpPr>
        <p:sp>
          <p:nvSpPr>
            <p:cNvPr id="6" name="object 6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  <a:lnTo>
                    <a:pt x="4778502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92110" y="177241"/>
            <a:ext cx="2276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GLP-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RAs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2110" y="712165"/>
            <a:ext cx="44443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Nhóm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thuốc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đồng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vận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thụ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thể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GLP-</a:t>
            </a:r>
            <a:r>
              <a:rPr sz="2000" b="1" spc="-5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6892" y="3274353"/>
            <a:ext cx="4370832" cy="18135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027926" y="1886458"/>
            <a:ext cx="4706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Hiện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ở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Việt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chỉ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lưu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hành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Liraglutide.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2815" y="1281683"/>
            <a:ext cx="4200525" cy="661670"/>
          </a:xfrm>
          <a:custGeom>
            <a:avLst/>
            <a:gdLst/>
            <a:ahLst/>
            <a:cxnLst/>
            <a:rect l="l" t="t" r="r" b="b"/>
            <a:pathLst>
              <a:path w="4200525" h="661669">
                <a:moveTo>
                  <a:pt x="4200144" y="0"/>
                </a:moveTo>
                <a:lnTo>
                  <a:pt x="0" y="0"/>
                </a:lnTo>
                <a:lnTo>
                  <a:pt x="0" y="661415"/>
                </a:lnTo>
                <a:lnTo>
                  <a:pt x="4200144" y="661415"/>
                </a:lnTo>
                <a:lnTo>
                  <a:pt x="4200144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18250" y="1409446"/>
            <a:ext cx="2045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NHƯỢC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ĐIỂM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4" y="16636"/>
            <a:ext cx="7219315" cy="6838315"/>
            <a:chOff x="9144" y="16636"/>
            <a:chExt cx="7219315" cy="6838315"/>
          </a:xfrm>
        </p:grpSpPr>
        <p:sp>
          <p:nvSpPr>
            <p:cNvPr id="5" name="object 5"/>
            <p:cNvSpPr/>
            <p:nvPr/>
          </p:nvSpPr>
          <p:spPr>
            <a:xfrm>
              <a:off x="4242815" y="1943100"/>
              <a:ext cx="692150" cy="553720"/>
            </a:xfrm>
            <a:custGeom>
              <a:avLst/>
              <a:gdLst/>
              <a:ahLst/>
              <a:cxnLst/>
              <a:rect l="l" t="t" r="r" b="b"/>
              <a:pathLst>
                <a:path w="692150" h="553719">
                  <a:moveTo>
                    <a:pt x="691896" y="0"/>
                  </a:moveTo>
                  <a:lnTo>
                    <a:pt x="0" y="0"/>
                  </a:lnTo>
                  <a:lnTo>
                    <a:pt x="691896" y="553212"/>
                  </a:lnTo>
                  <a:lnTo>
                    <a:pt x="691896" y="0"/>
                  </a:lnTo>
                  <a:close/>
                </a:path>
              </a:pathLst>
            </a:custGeom>
            <a:solidFill>
              <a:srgbClr val="D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" y="1083563"/>
              <a:ext cx="4927600" cy="5771515"/>
            </a:xfrm>
            <a:custGeom>
              <a:avLst/>
              <a:gdLst/>
              <a:ahLst/>
              <a:cxnLst/>
              <a:rect l="l" t="t" r="r" b="b"/>
              <a:pathLst>
                <a:path w="4927600" h="5771515">
                  <a:moveTo>
                    <a:pt x="4927092" y="0"/>
                  </a:moveTo>
                  <a:lnTo>
                    <a:pt x="0" y="0"/>
                  </a:lnTo>
                  <a:lnTo>
                    <a:pt x="0" y="5771388"/>
                  </a:lnTo>
                  <a:lnTo>
                    <a:pt x="4927092" y="5771388"/>
                  </a:lnTo>
                  <a:lnTo>
                    <a:pt x="4927092" y="0"/>
                  </a:lnTo>
                  <a:close/>
                </a:path>
              </a:pathLst>
            </a:custGeom>
            <a:solidFill>
              <a:srgbClr val="F2F2F2">
                <a:alpha val="458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878" y="31241"/>
              <a:ext cx="7047230" cy="856615"/>
            </a:xfrm>
            <a:custGeom>
              <a:avLst/>
              <a:gdLst/>
              <a:ahLst/>
              <a:cxnLst/>
              <a:rect l="l" t="t" r="r" b="b"/>
              <a:pathLst>
                <a:path w="7047230" h="856615">
                  <a:moveTo>
                    <a:pt x="0" y="142748"/>
                  </a:moveTo>
                  <a:lnTo>
                    <a:pt x="7276" y="97617"/>
                  </a:lnTo>
                  <a:lnTo>
                    <a:pt x="27540" y="58430"/>
                  </a:lnTo>
                  <a:lnTo>
                    <a:pt x="58441" y="27533"/>
                  </a:lnTo>
                  <a:lnTo>
                    <a:pt x="97627" y="7274"/>
                  </a:lnTo>
                  <a:lnTo>
                    <a:pt x="142747" y="0"/>
                  </a:lnTo>
                  <a:lnTo>
                    <a:pt x="6904228" y="0"/>
                  </a:lnTo>
                  <a:lnTo>
                    <a:pt x="6949358" y="7274"/>
                  </a:lnTo>
                  <a:lnTo>
                    <a:pt x="6988545" y="27533"/>
                  </a:lnTo>
                  <a:lnTo>
                    <a:pt x="7019442" y="58430"/>
                  </a:lnTo>
                  <a:lnTo>
                    <a:pt x="7039701" y="97617"/>
                  </a:lnTo>
                  <a:lnTo>
                    <a:pt x="7046976" y="142748"/>
                  </a:lnTo>
                  <a:lnTo>
                    <a:pt x="7046976" y="713740"/>
                  </a:lnTo>
                  <a:lnTo>
                    <a:pt x="7039701" y="758871"/>
                  </a:lnTo>
                  <a:lnTo>
                    <a:pt x="7019442" y="798058"/>
                  </a:lnTo>
                  <a:lnTo>
                    <a:pt x="6988545" y="828954"/>
                  </a:lnTo>
                  <a:lnTo>
                    <a:pt x="6949358" y="849213"/>
                  </a:lnTo>
                  <a:lnTo>
                    <a:pt x="6904228" y="856488"/>
                  </a:lnTo>
                  <a:lnTo>
                    <a:pt x="142747" y="856488"/>
                  </a:lnTo>
                  <a:lnTo>
                    <a:pt x="97627" y="849213"/>
                  </a:lnTo>
                  <a:lnTo>
                    <a:pt x="58441" y="828954"/>
                  </a:lnTo>
                  <a:lnTo>
                    <a:pt x="27540" y="798058"/>
                  </a:lnTo>
                  <a:lnTo>
                    <a:pt x="7276" y="758871"/>
                  </a:lnTo>
                  <a:lnTo>
                    <a:pt x="0" y="713740"/>
                  </a:lnTo>
                  <a:lnTo>
                    <a:pt x="0" y="142748"/>
                  </a:lnTo>
                  <a:close/>
                </a:path>
              </a:pathLst>
            </a:custGeom>
            <a:ln w="28956">
              <a:solidFill>
                <a:srgbClr val="FF971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6004" y="72898"/>
            <a:ext cx="65411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NHÓM</a:t>
            </a:r>
            <a:r>
              <a:rPr spc="-65" dirty="0"/>
              <a:t> </a:t>
            </a:r>
            <a:r>
              <a:rPr dirty="0"/>
              <a:t>THUỐC</a:t>
            </a:r>
            <a:r>
              <a:rPr spc="-55" dirty="0"/>
              <a:t> </a:t>
            </a:r>
            <a:r>
              <a:rPr dirty="0"/>
              <a:t>KÍCH</a:t>
            </a:r>
            <a:r>
              <a:rPr spc="-65" dirty="0"/>
              <a:t> </a:t>
            </a:r>
            <a:r>
              <a:rPr dirty="0"/>
              <a:t>THÍCH</a:t>
            </a:r>
            <a:r>
              <a:rPr spc="-60" dirty="0"/>
              <a:t> </a:t>
            </a:r>
            <a:r>
              <a:rPr dirty="0"/>
              <a:t>TIẾT</a:t>
            </a:r>
            <a:r>
              <a:rPr spc="-85" dirty="0"/>
              <a:t> </a:t>
            </a:r>
            <a:r>
              <a:rPr dirty="0"/>
              <a:t>INSULIN</a:t>
            </a:r>
            <a:r>
              <a:rPr spc="-55" dirty="0"/>
              <a:t> </a:t>
            </a:r>
            <a:r>
              <a:rPr spc="-35" dirty="0"/>
              <a:t>TỪ </a:t>
            </a:r>
            <a:r>
              <a:rPr dirty="0"/>
              <a:t>TẾ</a:t>
            </a:r>
            <a:r>
              <a:rPr spc="-55" dirty="0"/>
              <a:t> </a:t>
            </a:r>
            <a:r>
              <a:rPr dirty="0"/>
              <a:t>BÀO</a:t>
            </a:r>
            <a:r>
              <a:rPr spc="-35" dirty="0"/>
              <a:t> </a:t>
            </a:r>
            <a:r>
              <a:rPr dirty="0"/>
              <a:t>BETA</a:t>
            </a:r>
            <a:r>
              <a:rPr spc="-30" dirty="0"/>
              <a:t> </a:t>
            </a:r>
            <a:r>
              <a:rPr dirty="0"/>
              <a:t>ĐẢO</a:t>
            </a:r>
            <a:r>
              <a:rPr spc="-35" dirty="0"/>
              <a:t> </a:t>
            </a:r>
            <a:r>
              <a:rPr spc="-25" dirty="0"/>
              <a:t>TỤY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400480" y="141668"/>
            <a:ext cx="4805045" cy="549275"/>
            <a:chOff x="7400480" y="141668"/>
            <a:chExt cx="4805045" cy="549275"/>
          </a:xfrm>
        </p:grpSpPr>
        <p:sp>
          <p:nvSpPr>
            <p:cNvPr id="10" name="object 10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  <a:lnTo>
                    <a:pt x="4778502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92110" y="177241"/>
            <a:ext cx="1564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DPP4-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92110" y="712165"/>
            <a:ext cx="3738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Nhóm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thuốc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ức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chế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men</a:t>
            </a:r>
            <a:r>
              <a:rPr sz="2000" b="1" spc="-20" dirty="0">
                <a:latin typeface="Arial"/>
                <a:cs typeface="Arial"/>
              </a:rPr>
              <a:t> DPP4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82852" y="6085332"/>
            <a:ext cx="4200525" cy="662940"/>
          </a:xfrm>
          <a:custGeom>
            <a:avLst/>
            <a:gdLst/>
            <a:ahLst/>
            <a:cxnLst/>
            <a:rect l="l" t="t" r="r" b="b"/>
            <a:pathLst>
              <a:path w="4200525" h="662940">
                <a:moveTo>
                  <a:pt x="4200144" y="0"/>
                </a:moveTo>
                <a:lnTo>
                  <a:pt x="0" y="0"/>
                </a:lnTo>
                <a:lnTo>
                  <a:pt x="0" y="662939"/>
                </a:lnTo>
                <a:lnTo>
                  <a:pt x="4200144" y="662939"/>
                </a:lnTo>
                <a:lnTo>
                  <a:pt x="4200144" y="0"/>
                </a:lnTo>
                <a:close/>
              </a:path>
            </a:pathLst>
          </a:custGeom>
          <a:solidFill>
            <a:srgbClr val="2AC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61338" y="6215278"/>
            <a:ext cx="1345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ƯU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ĐIỂM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25567" y="5070348"/>
            <a:ext cx="2176780" cy="1699260"/>
            <a:chOff x="4925567" y="5070348"/>
            <a:chExt cx="2176780" cy="1699260"/>
          </a:xfrm>
        </p:grpSpPr>
        <p:sp>
          <p:nvSpPr>
            <p:cNvPr id="17" name="object 17"/>
            <p:cNvSpPr/>
            <p:nvPr/>
          </p:nvSpPr>
          <p:spPr>
            <a:xfrm>
              <a:off x="4925567" y="5532119"/>
              <a:ext cx="757555" cy="553720"/>
            </a:xfrm>
            <a:custGeom>
              <a:avLst/>
              <a:gdLst/>
              <a:ahLst/>
              <a:cxnLst/>
              <a:rect l="l" t="t" r="r" b="b"/>
              <a:pathLst>
                <a:path w="757554" h="553720">
                  <a:moveTo>
                    <a:pt x="0" y="0"/>
                  </a:moveTo>
                  <a:lnTo>
                    <a:pt x="0" y="553212"/>
                  </a:lnTo>
                  <a:lnTo>
                    <a:pt x="757428" y="553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25567" y="5070348"/>
              <a:ext cx="2176780" cy="1699260"/>
            </a:xfrm>
            <a:custGeom>
              <a:avLst/>
              <a:gdLst/>
              <a:ahLst/>
              <a:cxnLst/>
              <a:rect l="l" t="t" r="r" b="b"/>
              <a:pathLst>
                <a:path w="2176779" h="1699259">
                  <a:moveTo>
                    <a:pt x="2176272" y="0"/>
                  </a:moveTo>
                  <a:lnTo>
                    <a:pt x="0" y="0"/>
                  </a:lnTo>
                  <a:lnTo>
                    <a:pt x="0" y="1699260"/>
                  </a:lnTo>
                  <a:lnTo>
                    <a:pt x="2176272" y="1699260"/>
                  </a:lnTo>
                  <a:lnTo>
                    <a:pt x="2176272" y="0"/>
                  </a:lnTo>
                  <a:close/>
                </a:path>
              </a:pathLst>
            </a:custGeom>
            <a:solidFill>
              <a:srgbClr val="FFFFFF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0040" y="1872163"/>
            <a:ext cx="4191635" cy="3684904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305"/>
              </a:spcBef>
            </a:pPr>
            <a:r>
              <a:rPr sz="2000" spc="170" dirty="0">
                <a:solidFill>
                  <a:srgbClr val="00A485"/>
                </a:solidFill>
                <a:latin typeface="Lucida Sans Unicode"/>
                <a:cs typeface="Lucida Sans Unicode"/>
              </a:rPr>
              <a:t>▶</a:t>
            </a:r>
            <a:r>
              <a:rPr sz="2000" spc="280" dirty="0">
                <a:solidFill>
                  <a:srgbClr val="00A48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Calibri"/>
                <a:cs typeface="Calibri"/>
              </a:rPr>
              <a:t>Giảm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HbA1c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từ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0.5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1.4%</a:t>
            </a:r>
            <a:endParaRPr sz="2000">
              <a:latin typeface="Calibri"/>
              <a:cs typeface="Calibri"/>
            </a:endParaRPr>
          </a:p>
          <a:p>
            <a:pPr marL="381000" marR="30480" indent="-342900" algn="just">
              <a:lnSpc>
                <a:spcPct val="150000"/>
              </a:lnSpc>
            </a:pPr>
            <a:r>
              <a:rPr sz="2000" spc="170" dirty="0">
                <a:solidFill>
                  <a:srgbClr val="00A485"/>
                </a:solidFill>
                <a:latin typeface="Lucida Sans Unicode"/>
                <a:cs typeface="Lucida Sans Unicode"/>
              </a:rPr>
              <a:t>▶</a:t>
            </a:r>
            <a:r>
              <a:rPr sz="2000" spc="285" dirty="0">
                <a:solidFill>
                  <a:srgbClr val="00A48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Calibri"/>
                <a:cs typeface="Calibri"/>
              </a:rPr>
              <a:t>Ít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nguy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cơ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hạ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đường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huyết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(do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tăng </a:t>
            </a:r>
            <a:r>
              <a:rPr sz="2000" dirty="0">
                <a:latin typeface="Calibri"/>
                <a:cs typeface="Calibri"/>
              </a:rPr>
              <a:t>nồng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độ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GLP1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đáp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ứng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với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bữa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ăn).</a:t>
            </a:r>
            <a:endParaRPr sz="2000">
              <a:latin typeface="Calibri"/>
              <a:cs typeface="Calibri"/>
            </a:endParaRPr>
          </a:p>
          <a:p>
            <a:pPr marL="381000" marR="30480" indent="-342900" algn="just">
              <a:lnSpc>
                <a:spcPct val="150000"/>
              </a:lnSpc>
            </a:pPr>
            <a:r>
              <a:rPr sz="2000" spc="170" dirty="0">
                <a:solidFill>
                  <a:srgbClr val="00A485"/>
                </a:solidFill>
                <a:latin typeface="Lucida Sans Unicode"/>
                <a:cs typeface="Lucida Sans Unicode"/>
              </a:rPr>
              <a:t>▶</a:t>
            </a:r>
            <a:r>
              <a:rPr sz="2000" spc="280" dirty="0">
                <a:solidFill>
                  <a:srgbClr val="00A48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Calibri"/>
                <a:cs typeface="Calibri"/>
              </a:rPr>
              <a:t>Không</a:t>
            </a:r>
            <a:r>
              <a:rPr sz="2000" b="1" spc="1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làm</a:t>
            </a:r>
            <a:r>
              <a:rPr sz="2000" b="1" spc="1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thay</a:t>
            </a:r>
            <a:r>
              <a:rPr sz="2000" b="1" spc="1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đổi</a:t>
            </a:r>
            <a:r>
              <a:rPr sz="2000" b="1" spc="1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cân</a:t>
            </a:r>
            <a:r>
              <a:rPr sz="2000" b="1" spc="1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nặng</a:t>
            </a:r>
            <a:r>
              <a:rPr sz="2000" b="1" spc="1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(mức </a:t>
            </a:r>
            <a:r>
              <a:rPr sz="2000" dirty="0">
                <a:latin typeface="Calibri"/>
                <a:cs typeface="Calibri"/>
              </a:rPr>
              <a:t>độ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tăng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GLP1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165" dirty="0">
                <a:latin typeface="Calibri"/>
                <a:cs typeface="Calibri"/>
              </a:rPr>
              <a:t>qu</a:t>
            </a:r>
            <a:r>
              <a:rPr sz="2100" spc="-247" baseline="25793" dirty="0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sz="2000" spc="-165" dirty="0">
                <a:latin typeface="Calibri"/>
                <a:cs typeface="Calibri"/>
              </a:rPr>
              <a:t>á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nhỏ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để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giảm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cân </a:t>
            </a:r>
            <a:r>
              <a:rPr sz="2000" dirty="0">
                <a:latin typeface="Calibri"/>
                <a:cs typeface="Calibri"/>
              </a:rPr>
              <a:t>đáng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kể).</a:t>
            </a:r>
            <a:endParaRPr sz="2000">
              <a:latin typeface="Calibri"/>
              <a:cs typeface="Calibri"/>
            </a:endParaRPr>
          </a:p>
          <a:p>
            <a:pPr marL="38100" algn="just">
              <a:lnSpc>
                <a:spcPct val="100000"/>
              </a:lnSpc>
              <a:spcBef>
                <a:spcPts val="1200"/>
              </a:spcBef>
            </a:pPr>
            <a:r>
              <a:rPr sz="2000" spc="170" dirty="0">
                <a:solidFill>
                  <a:srgbClr val="00A485"/>
                </a:solidFill>
                <a:latin typeface="Lucida Sans Unicode"/>
                <a:cs typeface="Lucida Sans Unicode"/>
              </a:rPr>
              <a:t>▶</a:t>
            </a:r>
            <a:r>
              <a:rPr sz="2000" spc="285" dirty="0">
                <a:solidFill>
                  <a:srgbClr val="00A48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Calibri"/>
                <a:cs typeface="Calibri"/>
              </a:rPr>
              <a:t>Khả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năng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dung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nạp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tốt.</a:t>
            </a:r>
            <a:endParaRPr sz="2000">
              <a:latin typeface="Calibri"/>
              <a:cs typeface="Calibri"/>
            </a:endParaRPr>
          </a:p>
          <a:p>
            <a:pPr marL="38100" algn="just">
              <a:lnSpc>
                <a:spcPct val="100000"/>
              </a:lnSpc>
              <a:spcBef>
                <a:spcPts val="1205"/>
              </a:spcBef>
            </a:pPr>
            <a:r>
              <a:rPr sz="2000" spc="170" dirty="0">
                <a:solidFill>
                  <a:srgbClr val="00A485"/>
                </a:solidFill>
                <a:latin typeface="Lucida Sans Unicode"/>
                <a:cs typeface="Lucida Sans Unicode"/>
              </a:rPr>
              <a:t>▶</a:t>
            </a:r>
            <a:r>
              <a:rPr sz="2000" spc="305" dirty="0">
                <a:solidFill>
                  <a:srgbClr val="00A485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Calibri"/>
                <a:cs typeface="Calibri"/>
              </a:rPr>
              <a:t>Giá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thành: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Đắt.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29809" y="1929880"/>
            <a:ext cx="5719445" cy="11684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469265" algn="l"/>
              </a:tabLst>
            </a:pPr>
            <a:r>
              <a:rPr sz="2000" spc="120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20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latin typeface="Calibri"/>
                <a:cs typeface="Calibri"/>
              </a:rPr>
              <a:t>Viêm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hầu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họng,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nhiễm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khuẩn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đường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hô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hấp</a:t>
            </a:r>
            <a:r>
              <a:rPr sz="2000" b="1" spc="-10" dirty="0">
                <a:latin typeface="Calibri"/>
                <a:cs typeface="Calibri"/>
              </a:rPr>
              <a:t> trên.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69265" algn="l"/>
              </a:tabLst>
            </a:pPr>
            <a:r>
              <a:rPr sz="2000" spc="120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20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latin typeface="Calibri"/>
                <a:cs typeface="Calibri"/>
              </a:rPr>
              <a:t>Đau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khớp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nặng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và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có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thể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dẫn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đến tàn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tật.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69265" algn="l"/>
              </a:tabLst>
            </a:pPr>
            <a:r>
              <a:rPr sz="2000" spc="120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20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latin typeface="Calibri"/>
                <a:cs typeface="Calibri"/>
              </a:rPr>
              <a:t>Viêm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tụy.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29809" y="3148330"/>
            <a:ext cx="66186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SzPct val="120000"/>
              <a:buFont typeface="Wingdings"/>
              <a:buChar char="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Ngưng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thuốc ở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các bệnh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nhân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có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đau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bụng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nặng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dẳng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và </a:t>
            </a:r>
            <a:r>
              <a:rPr sz="2000" dirty="0">
                <a:latin typeface="Calibri"/>
                <a:cs typeface="Calibri"/>
              </a:rPr>
              <a:t>các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bệnh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nhân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được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xác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định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viêm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tụy.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42509" y="3812408"/>
            <a:ext cx="6606540" cy="13436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275"/>
              </a:spcBef>
            </a:pPr>
            <a:r>
              <a:rPr sz="2000" spc="170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2000" spc="275" dirty="0">
                <a:solidFill>
                  <a:srgbClr val="FF6600"/>
                </a:solidFill>
                <a:latin typeface="Lucida Sans Unicode"/>
                <a:cs typeface="Lucida Sans Unicode"/>
              </a:rPr>
              <a:t>  </a:t>
            </a:r>
            <a:r>
              <a:rPr sz="2000" b="1" dirty="0">
                <a:latin typeface="Calibri"/>
                <a:cs typeface="Calibri"/>
              </a:rPr>
              <a:t>Rối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loạn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chức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năng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gan </a:t>
            </a:r>
            <a:r>
              <a:rPr sz="2000" b="1" spc="-10" dirty="0">
                <a:latin typeface="Calibri"/>
                <a:cs typeface="Calibri"/>
              </a:rPr>
              <a:t>(Alogliptin).</a:t>
            </a:r>
            <a:endParaRPr sz="2000">
              <a:latin typeface="Calibri"/>
              <a:cs typeface="Calibri"/>
            </a:endParaRPr>
          </a:p>
          <a:p>
            <a:pPr marL="457200" marR="5080" indent="-45720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Wingdings"/>
              <a:buChar char="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Các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xét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nghiệm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chức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năng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nên được theo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dõi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trước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khi </a:t>
            </a:r>
            <a:r>
              <a:rPr sz="2000" dirty="0">
                <a:latin typeface="Calibri"/>
                <a:cs typeface="Calibri"/>
              </a:rPr>
              <a:t>bắt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đầu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alogliptin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và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cứ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khoảng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tháng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đối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với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năm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điều </a:t>
            </a:r>
            <a:r>
              <a:rPr sz="2000" dirty="0">
                <a:latin typeface="Calibri"/>
                <a:cs typeface="Calibri"/>
              </a:rPr>
              <a:t>trị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đầu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tiên.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29809" y="5206111"/>
            <a:ext cx="662050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</a:pPr>
            <a:r>
              <a:rPr sz="2000" spc="170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2000" spc="270" dirty="0">
                <a:solidFill>
                  <a:srgbClr val="FF6600"/>
                </a:solidFill>
                <a:latin typeface="Lucida Sans Unicode"/>
                <a:cs typeface="Lucida Sans Unicode"/>
              </a:rPr>
              <a:t>  </a:t>
            </a:r>
            <a:r>
              <a:rPr sz="2000" b="1" dirty="0">
                <a:latin typeface="Calibri"/>
                <a:cs typeface="Calibri"/>
              </a:rPr>
              <a:t>Sitagliptin,</a:t>
            </a:r>
            <a:r>
              <a:rPr sz="2000" b="1" spc="7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Saxagliptin,</a:t>
            </a:r>
            <a:r>
              <a:rPr sz="2000" b="1" spc="6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và</a:t>
            </a:r>
            <a:r>
              <a:rPr sz="2000" b="1" spc="6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Alogliptin</a:t>
            </a:r>
            <a:r>
              <a:rPr sz="2000" b="1" spc="7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có</a:t>
            </a:r>
            <a:r>
              <a:rPr sz="2000" b="1" spc="6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liên</a:t>
            </a:r>
            <a:r>
              <a:rPr sz="2000" b="1" spc="7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quan</a:t>
            </a:r>
            <a:r>
              <a:rPr sz="2000" b="1" spc="65" dirty="0">
                <a:latin typeface="Calibri"/>
                <a:cs typeface="Calibri"/>
              </a:rPr>
              <a:t>  </a:t>
            </a:r>
            <a:r>
              <a:rPr sz="2000" b="1" spc="-25" dirty="0">
                <a:latin typeface="Calibri"/>
                <a:cs typeface="Calibri"/>
              </a:rPr>
              <a:t>đến </a:t>
            </a:r>
            <a:r>
              <a:rPr sz="2000" b="1" dirty="0">
                <a:latin typeface="Calibri"/>
                <a:cs typeface="Calibri"/>
              </a:rPr>
              <a:t>phản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ứng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quá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mẫn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bao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gồm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phản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ứng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phản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vệ,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phù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mạch </a:t>
            </a:r>
            <a:r>
              <a:rPr sz="2000" dirty="0">
                <a:latin typeface="Calibri"/>
                <a:cs typeface="Calibri"/>
              </a:rPr>
              <a:t>và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các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trường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hợp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tróc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vẩy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gồm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hội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chứng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Stevens-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87009" y="6120790"/>
            <a:ext cx="9404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Johnson.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878" y="31242"/>
            <a:ext cx="7047230" cy="856615"/>
          </a:xfrm>
          <a:custGeom>
            <a:avLst/>
            <a:gdLst/>
            <a:ahLst/>
            <a:cxnLst/>
            <a:rect l="l" t="t" r="r" b="b"/>
            <a:pathLst>
              <a:path w="704723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7" y="0"/>
                </a:lnTo>
                <a:lnTo>
                  <a:pt x="6904228" y="0"/>
                </a:lnTo>
                <a:lnTo>
                  <a:pt x="6949358" y="7274"/>
                </a:lnTo>
                <a:lnTo>
                  <a:pt x="6988545" y="27533"/>
                </a:lnTo>
                <a:lnTo>
                  <a:pt x="7019442" y="58430"/>
                </a:lnTo>
                <a:lnTo>
                  <a:pt x="7039701" y="97617"/>
                </a:lnTo>
                <a:lnTo>
                  <a:pt x="7046976" y="142748"/>
                </a:lnTo>
                <a:lnTo>
                  <a:pt x="7046976" y="713740"/>
                </a:lnTo>
                <a:lnTo>
                  <a:pt x="7039701" y="758871"/>
                </a:lnTo>
                <a:lnTo>
                  <a:pt x="7019442" y="798058"/>
                </a:lnTo>
                <a:lnTo>
                  <a:pt x="6988545" y="828954"/>
                </a:lnTo>
                <a:lnTo>
                  <a:pt x="6949358" y="849213"/>
                </a:lnTo>
                <a:lnTo>
                  <a:pt x="6904228" y="856488"/>
                </a:lnTo>
                <a:lnTo>
                  <a:pt x="142747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004" y="72898"/>
            <a:ext cx="65411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NHÓM</a:t>
            </a:r>
            <a:r>
              <a:rPr spc="-65" dirty="0"/>
              <a:t> </a:t>
            </a:r>
            <a:r>
              <a:rPr dirty="0"/>
              <a:t>THUỐC</a:t>
            </a:r>
            <a:r>
              <a:rPr spc="-55" dirty="0"/>
              <a:t> </a:t>
            </a:r>
            <a:r>
              <a:rPr dirty="0"/>
              <a:t>KÍCH</a:t>
            </a:r>
            <a:r>
              <a:rPr spc="-65" dirty="0"/>
              <a:t> </a:t>
            </a:r>
            <a:r>
              <a:rPr dirty="0"/>
              <a:t>THÍCH</a:t>
            </a:r>
            <a:r>
              <a:rPr spc="-60" dirty="0"/>
              <a:t> </a:t>
            </a:r>
            <a:r>
              <a:rPr dirty="0"/>
              <a:t>TIẾT</a:t>
            </a:r>
            <a:r>
              <a:rPr spc="-85" dirty="0"/>
              <a:t> </a:t>
            </a:r>
            <a:r>
              <a:rPr dirty="0"/>
              <a:t>INSULIN</a:t>
            </a:r>
            <a:r>
              <a:rPr spc="-55" dirty="0"/>
              <a:t> </a:t>
            </a:r>
            <a:r>
              <a:rPr spc="-35" dirty="0"/>
              <a:t>TỪ </a:t>
            </a:r>
            <a:r>
              <a:rPr dirty="0"/>
              <a:t>TẾ</a:t>
            </a:r>
            <a:r>
              <a:rPr spc="-55" dirty="0"/>
              <a:t> </a:t>
            </a:r>
            <a:r>
              <a:rPr dirty="0"/>
              <a:t>BÀO</a:t>
            </a:r>
            <a:r>
              <a:rPr spc="-35" dirty="0"/>
              <a:t> </a:t>
            </a:r>
            <a:r>
              <a:rPr dirty="0"/>
              <a:t>BETA</a:t>
            </a:r>
            <a:r>
              <a:rPr spc="-30" dirty="0"/>
              <a:t> </a:t>
            </a:r>
            <a:r>
              <a:rPr dirty="0"/>
              <a:t>ĐẢO</a:t>
            </a:r>
            <a:r>
              <a:rPr spc="-35" dirty="0"/>
              <a:t> </a:t>
            </a:r>
            <a:r>
              <a:rPr spc="-25" dirty="0"/>
              <a:t>TỤY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400480" y="141668"/>
            <a:ext cx="4805045" cy="549275"/>
            <a:chOff x="7400480" y="141668"/>
            <a:chExt cx="4805045" cy="549275"/>
          </a:xfrm>
        </p:grpSpPr>
        <p:sp>
          <p:nvSpPr>
            <p:cNvPr id="5" name="object 5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  <a:lnTo>
                    <a:pt x="4778502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92110" y="177241"/>
            <a:ext cx="1564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DPP4-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2110" y="712165"/>
            <a:ext cx="3738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Nhóm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thuốc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ức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chế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men</a:t>
            </a:r>
            <a:r>
              <a:rPr sz="2000" b="1" spc="-20" dirty="0">
                <a:latin typeface="Arial"/>
                <a:cs typeface="Arial"/>
              </a:rPr>
              <a:t> DPP4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63937" y="1095755"/>
          <a:ext cx="11627482" cy="396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73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25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8335"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Thuốc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2957B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Sinh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khả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84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dụng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2957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Liên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kết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protein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2957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Số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lần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dùng/ngày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2957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Liều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(mg/ngày)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2957B"/>
                    </a:solidFill>
                  </a:tcPr>
                </a:tc>
                <a:tc>
                  <a:txBody>
                    <a:bodyPr/>
                    <a:lstStyle/>
                    <a:p>
                      <a:pPr marL="408940" marR="400685" algn="ctr">
                        <a:lnSpc>
                          <a:spcPts val="1820"/>
                        </a:lnSpc>
                        <a:spcBef>
                          <a:spcPts val="640"/>
                        </a:spcBef>
                      </a:pPr>
                      <a:r>
                        <a:rPr sz="2400" b="1" spc="-30" baseline="13888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1/2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(h)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2957B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Tính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chọn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lọc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2957B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Chuyển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hóa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2957B"/>
                    </a:solidFill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Bài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tiết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295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Sitagliptin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87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38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&gt;2500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Không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đổi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~80% qua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nước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ts val="1920"/>
                        </a:lnSpc>
                        <a:spcBef>
                          <a:spcPts val="28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tiểu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Vildagliptin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85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1.5-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4.5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32-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270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Hydrolysis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và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7310" marR="167005" algn="just">
                        <a:lnSpc>
                          <a:spcPts val="221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oxy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hóa,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không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qua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CYP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enzym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Bất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hoạt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~80% qua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nước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tiểu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03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Saxagliptin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67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Rất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ít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77-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390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CYP3A4/5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Có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hoạt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tính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~60% qua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nước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tiểu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Linagliptin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&gt;80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&gt;10000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Hầu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như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không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~80%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qua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mật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54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Alogliptin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&gt;14000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Hầu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như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không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&gt;70% qua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nước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ts val="1889"/>
                        </a:lnSpc>
                        <a:spcBef>
                          <a:spcPts val="28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tiểu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43585" y="5177637"/>
            <a:ext cx="113696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</a:tabLst>
            </a:pPr>
            <a:r>
              <a:rPr sz="1600" b="1" dirty="0">
                <a:latin typeface="Calibri"/>
                <a:cs typeface="Calibri"/>
              </a:rPr>
              <a:t>Linagliptin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thải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trừ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chủ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yếu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qua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mật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(80%),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thuốc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không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cần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điều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chỉnh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liều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khi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độ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lọc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cầu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thận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giảm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đến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15ml/phút.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Các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thuốc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còn </a:t>
            </a:r>
            <a:r>
              <a:rPr sz="1600" dirty="0">
                <a:latin typeface="Calibri"/>
                <a:cs typeface="Calibri"/>
              </a:rPr>
              <a:t>lại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cần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giảm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liều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ở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bệnh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nhân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thận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trung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bình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(tốc độ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lọc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cầu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thận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&lt;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50ml/phút).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b="1" dirty="0">
                <a:latin typeface="Calibri"/>
                <a:cs typeface="Calibri"/>
              </a:rPr>
              <a:t>Vildagliptin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có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thời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gian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bán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hủy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ngắn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nên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thường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dùng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-10" dirty="0">
                <a:latin typeface="Calibri"/>
                <a:cs typeface="Calibri"/>
              </a:rPr>
              <a:t> lần/ngày.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Hiện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Việt Nam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có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các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loại: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Vidagliptin,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Saxagliptin,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Vildagliptin,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Linagliptin.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834" y="154686"/>
            <a:ext cx="7047230" cy="855344"/>
          </a:xfrm>
          <a:custGeom>
            <a:avLst/>
            <a:gdLst/>
            <a:ahLst/>
            <a:cxnLst/>
            <a:rect l="l" t="t" r="r" b="b"/>
            <a:pathLst>
              <a:path w="7047230" h="855344">
                <a:moveTo>
                  <a:pt x="0" y="142494"/>
                </a:moveTo>
                <a:lnTo>
                  <a:pt x="7263" y="97438"/>
                </a:lnTo>
                <a:lnTo>
                  <a:pt x="27491" y="58320"/>
                </a:lnTo>
                <a:lnTo>
                  <a:pt x="58336" y="27481"/>
                </a:lnTo>
                <a:lnTo>
                  <a:pt x="97453" y="7260"/>
                </a:lnTo>
                <a:lnTo>
                  <a:pt x="142494" y="0"/>
                </a:lnTo>
                <a:lnTo>
                  <a:pt x="6904482" y="0"/>
                </a:lnTo>
                <a:lnTo>
                  <a:pt x="6949537" y="7260"/>
                </a:lnTo>
                <a:lnTo>
                  <a:pt x="6988655" y="27481"/>
                </a:lnTo>
                <a:lnTo>
                  <a:pt x="7019495" y="58320"/>
                </a:lnTo>
                <a:lnTo>
                  <a:pt x="7039715" y="97438"/>
                </a:lnTo>
                <a:lnTo>
                  <a:pt x="7046976" y="142494"/>
                </a:lnTo>
                <a:lnTo>
                  <a:pt x="7046976" y="712470"/>
                </a:lnTo>
                <a:lnTo>
                  <a:pt x="7039715" y="757525"/>
                </a:lnTo>
                <a:lnTo>
                  <a:pt x="7019495" y="796643"/>
                </a:lnTo>
                <a:lnTo>
                  <a:pt x="6988655" y="827483"/>
                </a:lnTo>
                <a:lnTo>
                  <a:pt x="6949537" y="847704"/>
                </a:lnTo>
                <a:lnTo>
                  <a:pt x="6904482" y="854964"/>
                </a:lnTo>
                <a:lnTo>
                  <a:pt x="142494" y="854964"/>
                </a:lnTo>
                <a:lnTo>
                  <a:pt x="97453" y="847704"/>
                </a:lnTo>
                <a:lnTo>
                  <a:pt x="58336" y="827483"/>
                </a:lnTo>
                <a:lnTo>
                  <a:pt x="27491" y="796643"/>
                </a:lnTo>
                <a:lnTo>
                  <a:pt x="7263" y="757525"/>
                </a:lnTo>
                <a:lnTo>
                  <a:pt x="0" y="712470"/>
                </a:lnTo>
                <a:lnTo>
                  <a:pt x="0" y="142494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5264" y="195148"/>
            <a:ext cx="622236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3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3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TĂNG</a:t>
            </a:r>
            <a:r>
              <a:rPr sz="2400" b="1" spc="-3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ĐÀO</a:t>
            </a:r>
            <a:r>
              <a:rPr sz="2400" b="1" spc="-2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THẢI</a:t>
            </a:r>
            <a:r>
              <a:rPr sz="2400" b="1" spc="-3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GLUCOSE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QUA</a:t>
            </a:r>
            <a:r>
              <a:rPr sz="2400" b="1" spc="-6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NƯỚC</a:t>
            </a:r>
            <a:r>
              <a:rPr sz="2400" b="1" spc="-6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TIỂU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00480" y="141668"/>
            <a:ext cx="4805045" cy="549275"/>
            <a:chOff x="7400480" y="141668"/>
            <a:chExt cx="4805045" cy="549275"/>
          </a:xfrm>
        </p:grpSpPr>
        <p:sp>
          <p:nvSpPr>
            <p:cNvPr id="5" name="object 5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  <a:lnTo>
                    <a:pt x="4778502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92110" y="177241"/>
            <a:ext cx="1782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1.</a:t>
            </a:r>
            <a:r>
              <a:rPr sz="2800" spc="20" dirty="0">
                <a:solidFill>
                  <a:srgbClr val="FFFFFF"/>
                </a:solidFill>
              </a:rPr>
              <a:t> </a:t>
            </a:r>
            <a:r>
              <a:rPr sz="2800" spc="-30" dirty="0">
                <a:solidFill>
                  <a:srgbClr val="FFFFFF"/>
                </a:solidFill>
              </a:rPr>
              <a:t>SGLT-</a:t>
            </a:r>
            <a:r>
              <a:rPr sz="2800" spc="-25" dirty="0">
                <a:solidFill>
                  <a:srgbClr val="FFFFFF"/>
                </a:solidFill>
              </a:rPr>
              <a:t>2i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7404607" y="713613"/>
            <a:ext cx="470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Nhóm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thuốc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ức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chế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kênh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đồng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vận </a:t>
            </a:r>
            <a:r>
              <a:rPr sz="1800" b="1" spc="-10" dirty="0">
                <a:latin typeface="Arial"/>
                <a:cs typeface="Arial"/>
              </a:rPr>
              <a:t>chuyển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Natri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Glucose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8341" y="1364742"/>
            <a:ext cx="7675245" cy="33178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00A485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00A48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HbA1c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0,6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5" dirty="0">
                <a:latin typeface="Calibri"/>
                <a:cs typeface="Calibri"/>
              </a:rPr>
              <a:t>1%.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00A485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00A48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Ít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hạ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huyết.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00A485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00A48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cân.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00A485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00A48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Lợi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ích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trên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mạch: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sz="1800" spc="-50" dirty="0">
                <a:latin typeface="Calibri"/>
                <a:cs typeface="Calibri"/>
              </a:rPr>
              <a:t>₋</a:t>
            </a:r>
            <a:r>
              <a:rPr sz="1800" dirty="0">
                <a:latin typeface="Calibri"/>
                <a:cs typeface="Calibri"/>
              </a:rPr>
              <a:t>	Hạ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huyết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áp: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huyết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áp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tâm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huyết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áp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tâm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trương.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sz="1800" spc="-50" dirty="0">
                <a:latin typeface="Calibri"/>
                <a:cs typeface="Calibri"/>
              </a:rPr>
              <a:t>₋</a:t>
            </a:r>
            <a:r>
              <a:rPr sz="1800" dirty="0">
                <a:latin typeface="Calibri"/>
                <a:cs typeface="Calibri"/>
              </a:rPr>
              <a:t>	Tăng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đào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thải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acid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uric.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50000"/>
              </a:lnSpc>
              <a:tabLst>
                <a:tab pos="299085" algn="l"/>
              </a:tabLst>
            </a:pPr>
            <a:r>
              <a:rPr sz="1800" spc="-50" dirty="0">
                <a:latin typeface="Calibri"/>
                <a:cs typeface="Calibri"/>
              </a:rPr>
              <a:t>₋</a:t>
            </a:r>
            <a:r>
              <a:rPr sz="1800" dirty="0">
                <a:latin typeface="Calibri"/>
                <a:cs typeface="Calibri"/>
              </a:rPr>
              <a:t>	Thử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nghiệm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EMPAG-</a:t>
            </a:r>
            <a:r>
              <a:rPr sz="1800" dirty="0">
                <a:latin typeface="Calibri"/>
                <a:cs typeface="Calibri"/>
              </a:rPr>
              <a:t>REG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OUTCOME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thấy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việc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sử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dụng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Empagliflozin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thể </a:t>
            </a:r>
            <a:r>
              <a:rPr sz="1800" dirty="0">
                <a:latin typeface="Calibri"/>
                <a:cs typeface="Calibri"/>
              </a:rPr>
              <a:t>làm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tỷ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lệ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tử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CV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tỷ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lệ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tử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vong tổng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thể.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8341" y="4657577"/>
            <a:ext cx="7777480" cy="12598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C00000"/>
              </a:buClr>
              <a:buSzPct val="119444"/>
              <a:buFont typeface="Wingdings"/>
              <a:buChar char="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FDA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chấp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thuận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chỉ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định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mới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của </a:t>
            </a:r>
            <a:r>
              <a:rPr sz="1800" b="1" dirty="0">
                <a:latin typeface="Calibri"/>
                <a:cs typeface="Calibri"/>
              </a:rPr>
              <a:t>Jardiance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(Empagliflozin)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trong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việc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nguy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cơ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tử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mạch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ở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người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trưởng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thành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mắc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T2DM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kèm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các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mạch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vành.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7576" y="2517648"/>
            <a:ext cx="2228215" cy="2226945"/>
          </a:xfrm>
          <a:custGeom>
            <a:avLst/>
            <a:gdLst/>
            <a:ahLst/>
            <a:cxnLst/>
            <a:rect l="l" t="t" r="r" b="b"/>
            <a:pathLst>
              <a:path w="2228215" h="2226945">
                <a:moveTo>
                  <a:pt x="1114044" y="0"/>
                </a:moveTo>
                <a:lnTo>
                  <a:pt x="1065719" y="1028"/>
                </a:lnTo>
                <a:lnTo>
                  <a:pt x="1017920" y="4086"/>
                </a:lnTo>
                <a:lnTo>
                  <a:pt x="970689" y="9132"/>
                </a:lnTo>
                <a:lnTo>
                  <a:pt x="924067" y="16124"/>
                </a:lnTo>
                <a:lnTo>
                  <a:pt x="878097" y="25019"/>
                </a:lnTo>
                <a:lnTo>
                  <a:pt x="832820" y="35777"/>
                </a:lnTo>
                <a:lnTo>
                  <a:pt x="788277" y="48356"/>
                </a:lnTo>
                <a:lnTo>
                  <a:pt x="744511" y="62713"/>
                </a:lnTo>
                <a:lnTo>
                  <a:pt x="701563" y="78807"/>
                </a:lnTo>
                <a:lnTo>
                  <a:pt x="659476" y="96597"/>
                </a:lnTo>
                <a:lnTo>
                  <a:pt x="618291" y="116039"/>
                </a:lnTo>
                <a:lnTo>
                  <a:pt x="578049" y="137094"/>
                </a:lnTo>
                <a:lnTo>
                  <a:pt x="538793" y="159718"/>
                </a:lnTo>
                <a:lnTo>
                  <a:pt x="500565" y="183870"/>
                </a:lnTo>
                <a:lnTo>
                  <a:pt x="463406" y="209508"/>
                </a:lnTo>
                <a:lnTo>
                  <a:pt x="427358" y="236591"/>
                </a:lnTo>
                <a:lnTo>
                  <a:pt x="392462" y="265076"/>
                </a:lnTo>
                <a:lnTo>
                  <a:pt x="358762" y="294922"/>
                </a:lnTo>
                <a:lnTo>
                  <a:pt x="326297" y="326088"/>
                </a:lnTo>
                <a:lnTo>
                  <a:pt x="295111" y="358531"/>
                </a:lnTo>
                <a:lnTo>
                  <a:pt x="265246" y="392209"/>
                </a:lnTo>
                <a:lnTo>
                  <a:pt x="236742" y="427081"/>
                </a:lnTo>
                <a:lnTo>
                  <a:pt x="209641" y="463105"/>
                </a:lnTo>
                <a:lnTo>
                  <a:pt x="183986" y="500239"/>
                </a:lnTo>
                <a:lnTo>
                  <a:pt x="159819" y="538441"/>
                </a:lnTo>
                <a:lnTo>
                  <a:pt x="137180" y="577670"/>
                </a:lnTo>
                <a:lnTo>
                  <a:pt x="116112" y="617884"/>
                </a:lnTo>
                <a:lnTo>
                  <a:pt x="96657" y="659041"/>
                </a:lnTo>
                <a:lnTo>
                  <a:pt x="78856" y="701099"/>
                </a:lnTo>
                <a:lnTo>
                  <a:pt x="62752" y="744016"/>
                </a:lnTo>
                <a:lnTo>
                  <a:pt x="48386" y="787751"/>
                </a:lnTo>
                <a:lnTo>
                  <a:pt x="35799" y="832262"/>
                </a:lnTo>
                <a:lnTo>
                  <a:pt x="25035" y="877507"/>
                </a:lnTo>
                <a:lnTo>
                  <a:pt x="16134" y="923445"/>
                </a:lnTo>
                <a:lnTo>
                  <a:pt x="9138" y="970033"/>
                </a:lnTo>
                <a:lnTo>
                  <a:pt x="4089" y="1017229"/>
                </a:lnTo>
                <a:lnTo>
                  <a:pt x="1029" y="1064993"/>
                </a:lnTo>
                <a:lnTo>
                  <a:pt x="0" y="1113282"/>
                </a:lnTo>
                <a:lnTo>
                  <a:pt x="1029" y="1161570"/>
                </a:lnTo>
                <a:lnTo>
                  <a:pt x="4089" y="1209334"/>
                </a:lnTo>
                <a:lnTo>
                  <a:pt x="9138" y="1256530"/>
                </a:lnTo>
                <a:lnTo>
                  <a:pt x="16134" y="1303118"/>
                </a:lnTo>
                <a:lnTo>
                  <a:pt x="25035" y="1349056"/>
                </a:lnTo>
                <a:lnTo>
                  <a:pt x="35799" y="1394301"/>
                </a:lnTo>
                <a:lnTo>
                  <a:pt x="48386" y="1438812"/>
                </a:lnTo>
                <a:lnTo>
                  <a:pt x="62752" y="1482547"/>
                </a:lnTo>
                <a:lnTo>
                  <a:pt x="78856" y="1525464"/>
                </a:lnTo>
                <a:lnTo>
                  <a:pt x="96657" y="1567522"/>
                </a:lnTo>
                <a:lnTo>
                  <a:pt x="116112" y="1608679"/>
                </a:lnTo>
                <a:lnTo>
                  <a:pt x="137180" y="1648893"/>
                </a:lnTo>
                <a:lnTo>
                  <a:pt x="159819" y="1688122"/>
                </a:lnTo>
                <a:lnTo>
                  <a:pt x="183986" y="1726324"/>
                </a:lnTo>
                <a:lnTo>
                  <a:pt x="209641" y="1763458"/>
                </a:lnTo>
                <a:lnTo>
                  <a:pt x="236742" y="1799482"/>
                </a:lnTo>
                <a:lnTo>
                  <a:pt x="265246" y="1834354"/>
                </a:lnTo>
                <a:lnTo>
                  <a:pt x="295111" y="1868032"/>
                </a:lnTo>
                <a:lnTo>
                  <a:pt x="326297" y="1900475"/>
                </a:lnTo>
                <a:lnTo>
                  <a:pt x="358762" y="1931641"/>
                </a:lnTo>
                <a:lnTo>
                  <a:pt x="392462" y="1961487"/>
                </a:lnTo>
                <a:lnTo>
                  <a:pt x="427358" y="1989972"/>
                </a:lnTo>
                <a:lnTo>
                  <a:pt x="463406" y="2017055"/>
                </a:lnTo>
                <a:lnTo>
                  <a:pt x="500565" y="2042693"/>
                </a:lnTo>
                <a:lnTo>
                  <a:pt x="538793" y="2066845"/>
                </a:lnTo>
                <a:lnTo>
                  <a:pt x="578049" y="2089469"/>
                </a:lnTo>
                <a:lnTo>
                  <a:pt x="618291" y="2110524"/>
                </a:lnTo>
                <a:lnTo>
                  <a:pt x="659476" y="2129966"/>
                </a:lnTo>
                <a:lnTo>
                  <a:pt x="701563" y="2147756"/>
                </a:lnTo>
                <a:lnTo>
                  <a:pt x="744511" y="2163850"/>
                </a:lnTo>
                <a:lnTo>
                  <a:pt x="788277" y="2178207"/>
                </a:lnTo>
                <a:lnTo>
                  <a:pt x="832820" y="2190786"/>
                </a:lnTo>
                <a:lnTo>
                  <a:pt x="878097" y="2201544"/>
                </a:lnTo>
                <a:lnTo>
                  <a:pt x="924067" y="2210439"/>
                </a:lnTo>
                <a:lnTo>
                  <a:pt x="970689" y="2217431"/>
                </a:lnTo>
                <a:lnTo>
                  <a:pt x="1017920" y="2222477"/>
                </a:lnTo>
                <a:lnTo>
                  <a:pt x="1065719" y="2225535"/>
                </a:lnTo>
                <a:lnTo>
                  <a:pt x="1114044" y="2226564"/>
                </a:lnTo>
                <a:lnTo>
                  <a:pt x="1162372" y="2225535"/>
                </a:lnTo>
                <a:lnTo>
                  <a:pt x="1210174" y="2222477"/>
                </a:lnTo>
                <a:lnTo>
                  <a:pt x="1257408" y="2217431"/>
                </a:lnTo>
                <a:lnTo>
                  <a:pt x="1304032" y="2210439"/>
                </a:lnTo>
                <a:lnTo>
                  <a:pt x="1350005" y="2201544"/>
                </a:lnTo>
                <a:lnTo>
                  <a:pt x="1395284" y="2190786"/>
                </a:lnTo>
                <a:lnTo>
                  <a:pt x="1439829" y="2178207"/>
                </a:lnTo>
                <a:lnTo>
                  <a:pt x="1483596" y="2163850"/>
                </a:lnTo>
                <a:lnTo>
                  <a:pt x="1526545" y="2147756"/>
                </a:lnTo>
                <a:lnTo>
                  <a:pt x="1568633" y="2129966"/>
                </a:lnTo>
                <a:lnTo>
                  <a:pt x="1609819" y="2110524"/>
                </a:lnTo>
                <a:lnTo>
                  <a:pt x="1650060" y="2089469"/>
                </a:lnTo>
                <a:lnTo>
                  <a:pt x="1689316" y="2066845"/>
                </a:lnTo>
                <a:lnTo>
                  <a:pt x="1727544" y="2042693"/>
                </a:lnTo>
                <a:lnTo>
                  <a:pt x="1764703" y="2017055"/>
                </a:lnTo>
                <a:lnTo>
                  <a:pt x="1800751" y="1989972"/>
                </a:lnTo>
                <a:lnTo>
                  <a:pt x="1835646" y="1961487"/>
                </a:lnTo>
                <a:lnTo>
                  <a:pt x="1869345" y="1931641"/>
                </a:lnTo>
                <a:lnTo>
                  <a:pt x="1901809" y="1900475"/>
                </a:lnTo>
                <a:lnTo>
                  <a:pt x="1932994" y="1868032"/>
                </a:lnTo>
                <a:lnTo>
                  <a:pt x="1962858" y="1834354"/>
                </a:lnTo>
                <a:lnTo>
                  <a:pt x="1991361" y="1799482"/>
                </a:lnTo>
                <a:lnTo>
                  <a:pt x="2018460" y="1763458"/>
                </a:lnTo>
                <a:lnTo>
                  <a:pt x="2044114" y="1726324"/>
                </a:lnTo>
                <a:lnTo>
                  <a:pt x="2068280" y="1688122"/>
                </a:lnTo>
                <a:lnTo>
                  <a:pt x="2090918" y="1648893"/>
                </a:lnTo>
                <a:lnTo>
                  <a:pt x="2111984" y="1608679"/>
                </a:lnTo>
                <a:lnTo>
                  <a:pt x="2131438" y="1567522"/>
                </a:lnTo>
                <a:lnTo>
                  <a:pt x="2149237" y="1525464"/>
                </a:lnTo>
                <a:lnTo>
                  <a:pt x="2165340" y="1482547"/>
                </a:lnTo>
                <a:lnTo>
                  <a:pt x="2179705" y="1438812"/>
                </a:lnTo>
                <a:lnTo>
                  <a:pt x="2192291" y="1394301"/>
                </a:lnTo>
                <a:lnTo>
                  <a:pt x="2203055" y="1349056"/>
                </a:lnTo>
                <a:lnTo>
                  <a:pt x="2211955" y="1303118"/>
                </a:lnTo>
                <a:lnTo>
                  <a:pt x="2218950" y="1256530"/>
                </a:lnTo>
                <a:lnTo>
                  <a:pt x="2223999" y="1209334"/>
                </a:lnTo>
                <a:lnTo>
                  <a:pt x="2227058" y="1161570"/>
                </a:lnTo>
                <a:lnTo>
                  <a:pt x="2228088" y="1113282"/>
                </a:lnTo>
                <a:lnTo>
                  <a:pt x="2227058" y="1064993"/>
                </a:lnTo>
                <a:lnTo>
                  <a:pt x="2223999" y="1017229"/>
                </a:lnTo>
                <a:lnTo>
                  <a:pt x="2218950" y="970033"/>
                </a:lnTo>
                <a:lnTo>
                  <a:pt x="2211955" y="923445"/>
                </a:lnTo>
                <a:lnTo>
                  <a:pt x="2203055" y="877507"/>
                </a:lnTo>
                <a:lnTo>
                  <a:pt x="2192291" y="832262"/>
                </a:lnTo>
                <a:lnTo>
                  <a:pt x="2179705" y="787751"/>
                </a:lnTo>
                <a:lnTo>
                  <a:pt x="2165340" y="744016"/>
                </a:lnTo>
                <a:lnTo>
                  <a:pt x="2149237" y="701099"/>
                </a:lnTo>
                <a:lnTo>
                  <a:pt x="2131438" y="659041"/>
                </a:lnTo>
                <a:lnTo>
                  <a:pt x="2111984" y="617884"/>
                </a:lnTo>
                <a:lnTo>
                  <a:pt x="2090918" y="577670"/>
                </a:lnTo>
                <a:lnTo>
                  <a:pt x="2068280" y="538441"/>
                </a:lnTo>
                <a:lnTo>
                  <a:pt x="2044114" y="500239"/>
                </a:lnTo>
                <a:lnTo>
                  <a:pt x="2018460" y="463105"/>
                </a:lnTo>
                <a:lnTo>
                  <a:pt x="1991361" y="427081"/>
                </a:lnTo>
                <a:lnTo>
                  <a:pt x="1962858" y="392209"/>
                </a:lnTo>
                <a:lnTo>
                  <a:pt x="1932994" y="358531"/>
                </a:lnTo>
                <a:lnTo>
                  <a:pt x="1901809" y="326088"/>
                </a:lnTo>
                <a:lnTo>
                  <a:pt x="1869345" y="294922"/>
                </a:lnTo>
                <a:lnTo>
                  <a:pt x="1835646" y="265076"/>
                </a:lnTo>
                <a:lnTo>
                  <a:pt x="1800751" y="236591"/>
                </a:lnTo>
                <a:lnTo>
                  <a:pt x="1764703" y="209508"/>
                </a:lnTo>
                <a:lnTo>
                  <a:pt x="1727544" y="183870"/>
                </a:lnTo>
                <a:lnTo>
                  <a:pt x="1689316" y="159718"/>
                </a:lnTo>
                <a:lnTo>
                  <a:pt x="1650060" y="137094"/>
                </a:lnTo>
                <a:lnTo>
                  <a:pt x="1609819" y="116039"/>
                </a:lnTo>
                <a:lnTo>
                  <a:pt x="1568633" y="96597"/>
                </a:lnTo>
                <a:lnTo>
                  <a:pt x="1526545" y="78807"/>
                </a:lnTo>
                <a:lnTo>
                  <a:pt x="1483596" y="62713"/>
                </a:lnTo>
                <a:lnTo>
                  <a:pt x="1439829" y="48356"/>
                </a:lnTo>
                <a:lnTo>
                  <a:pt x="1395284" y="35777"/>
                </a:lnTo>
                <a:lnTo>
                  <a:pt x="1350005" y="25019"/>
                </a:lnTo>
                <a:lnTo>
                  <a:pt x="1304032" y="16124"/>
                </a:lnTo>
                <a:lnTo>
                  <a:pt x="1257408" y="9132"/>
                </a:lnTo>
                <a:lnTo>
                  <a:pt x="1210174" y="4086"/>
                </a:lnTo>
                <a:lnTo>
                  <a:pt x="1162372" y="1028"/>
                </a:lnTo>
                <a:lnTo>
                  <a:pt x="1114044" y="0"/>
                </a:lnTo>
                <a:close/>
              </a:path>
            </a:pathLst>
          </a:custGeom>
          <a:solidFill>
            <a:srgbClr val="2AC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76350" y="3183128"/>
            <a:ext cx="9131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764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ƯU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ĐIỂM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18" y="93726"/>
            <a:ext cx="7048500" cy="856615"/>
          </a:xfrm>
          <a:custGeom>
            <a:avLst/>
            <a:gdLst/>
            <a:ahLst/>
            <a:cxnLst/>
            <a:rect l="l" t="t" r="r" b="b"/>
            <a:pathLst>
              <a:path w="704850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7" y="0"/>
                </a:lnTo>
                <a:lnTo>
                  <a:pt x="6905752" y="0"/>
                </a:lnTo>
                <a:lnTo>
                  <a:pt x="6950882" y="7274"/>
                </a:lnTo>
                <a:lnTo>
                  <a:pt x="6990069" y="27533"/>
                </a:lnTo>
                <a:lnTo>
                  <a:pt x="7020966" y="58430"/>
                </a:lnTo>
                <a:lnTo>
                  <a:pt x="7041225" y="97617"/>
                </a:lnTo>
                <a:lnTo>
                  <a:pt x="7048500" y="142748"/>
                </a:lnTo>
                <a:lnTo>
                  <a:pt x="7048500" y="713740"/>
                </a:lnTo>
                <a:lnTo>
                  <a:pt x="7041225" y="758871"/>
                </a:lnTo>
                <a:lnTo>
                  <a:pt x="7020966" y="798058"/>
                </a:lnTo>
                <a:lnTo>
                  <a:pt x="6990069" y="828954"/>
                </a:lnTo>
                <a:lnTo>
                  <a:pt x="6950882" y="849213"/>
                </a:lnTo>
                <a:lnTo>
                  <a:pt x="6905752" y="856488"/>
                </a:lnTo>
                <a:lnTo>
                  <a:pt x="142747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8358" y="135128"/>
            <a:ext cx="6221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TĂNG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ĐÀO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THẢI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GLUCOSE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QUA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NƯỚC</a:t>
            </a:r>
            <a:r>
              <a:rPr sz="2400" b="1" spc="-4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TIỂU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00480" y="141668"/>
            <a:ext cx="4805045" cy="549275"/>
            <a:chOff x="7400480" y="141668"/>
            <a:chExt cx="4805045" cy="549275"/>
          </a:xfrm>
        </p:grpSpPr>
        <p:sp>
          <p:nvSpPr>
            <p:cNvPr id="5" name="object 5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  <a:lnTo>
                    <a:pt x="4778502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92110" y="177241"/>
            <a:ext cx="1782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1.</a:t>
            </a:r>
            <a:r>
              <a:rPr sz="2800" spc="20" dirty="0">
                <a:solidFill>
                  <a:srgbClr val="FFFFFF"/>
                </a:solidFill>
              </a:rPr>
              <a:t> </a:t>
            </a:r>
            <a:r>
              <a:rPr sz="2800" spc="-30" dirty="0">
                <a:solidFill>
                  <a:srgbClr val="FFFFFF"/>
                </a:solidFill>
              </a:rPr>
              <a:t>SGLT-</a:t>
            </a:r>
            <a:r>
              <a:rPr sz="2800" spc="-25" dirty="0">
                <a:solidFill>
                  <a:srgbClr val="FFFFFF"/>
                </a:solidFill>
              </a:rPr>
              <a:t>2i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368808" y="2702051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44" y="0"/>
                </a:moveTo>
                <a:lnTo>
                  <a:pt x="1065719" y="1029"/>
                </a:lnTo>
                <a:lnTo>
                  <a:pt x="1017920" y="4088"/>
                </a:lnTo>
                <a:lnTo>
                  <a:pt x="970689" y="9137"/>
                </a:lnTo>
                <a:lnTo>
                  <a:pt x="924067" y="16132"/>
                </a:lnTo>
                <a:lnTo>
                  <a:pt x="878097" y="25032"/>
                </a:lnTo>
                <a:lnTo>
                  <a:pt x="832820" y="35796"/>
                </a:lnTo>
                <a:lnTo>
                  <a:pt x="788277" y="48382"/>
                </a:lnTo>
                <a:lnTo>
                  <a:pt x="744511" y="62747"/>
                </a:lnTo>
                <a:lnTo>
                  <a:pt x="701563" y="78850"/>
                </a:lnTo>
                <a:lnTo>
                  <a:pt x="659476" y="96649"/>
                </a:lnTo>
                <a:lnTo>
                  <a:pt x="618291" y="116103"/>
                </a:lnTo>
                <a:lnTo>
                  <a:pt x="578049" y="137169"/>
                </a:lnTo>
                <a:lnTo>
                  <a:pt x="538793" y="159807"/>
                </a:lnTo>
                <a:lnTo>
                  <a:pt x="500565" y="183973"/>
                </a:lnTo>
                <a:lnTo>
                  <a:pt x="463406" y="209627"/>
                </a:lnTo>
                <a:lnTo>
                  <a:pt x="427358" y="236726"/>
                </a:lnTo>
                <a:lnTo>
                  <a:pt x="392462" y="265229"/>
                </a:lnTo>
                <a:lnTo>
                  <a:pt x="358762" y="295093"/>
                </a:lnTo>
                <a:lnTo>
                  <a:pt x="326297" y="326278"/>
                </a:lnTo>
                <a:lnTo>
                  <a:pt x="295111" y="358742"/>
                </a:lnTo>
                <a:lnTo>
                  <a:pt x="265246" y="392441"/>
                </a:lnTo>
                <a:lnTo>
                  <a:pt x="236742" y="427336"/>
                </a:lnTo>
                <a:lnTo>
                  <a:pt x="209641" y="463384"/>
                </a:lnTo>
                <a:lnTo>
                  <a:pt x="183986" y="500543"/>
                </a:lnTo>
                <a:lnTo>
                  <a:pt x="159819" y="538771"/>
                </a:lnTo>
                <a:lnTo>
                  <a:pt x="137180" y="578027"/>
                </a:lnTo>
                <a:lnTo>
                  <a:pt x="116112" y="618268"/>
                </a:lnTo>
                <a:lnTo>
                  <a:pt x="96657" y="659454"/>
                </a:lnTo>
                <a:lnTo>
                  <a:pt x="78856" y="701542"/>
                </a:lnTo>
                <a:lnTo>
                  <a:pt x="62752" y="744491"/>
                </a:lnTo>
                <a:lnTo>
                  <a:pt x="48386" y="788258"/>
                </a:lnTo>
                <a:lnTo>
                  <a:pt x="35799" y="832803"/>
                </a:lnTo>
                <a:lnTo>
                  <a:pt x="25035" y="878082"/>
                </a:lnTo>
                <a:lnTo>
                  <a:pt x="16134" y="924055"/>
                </a:lnTo>
                <a:lnTo>
                  <a:pt x="9138" y="970679"/>
                </a:lnTo>
                <a:lnTo>
                  <a:pt x="4089" y="1017913"/>
                </a:lnTo>
                <a:lnTo>
                  <a:pt x="1029" y="1065715"/>
                </a:lnTo>
                <a:lnTo>
                  <a:pt x="0" y="1114044"/>
                </a:lnTo>
                <a:lnTo>
                  <a:pt x="1029" y="1162372"/>
                </a:lnTo>
                <a:lnTo>
                  <a:pt x="4089" y="1210174"/>
                </a:lnTo>
                <a:lnTo>
                  <a:pt x="9138" y="1257408"/>
                </a:lnTo>
                <a:lnTo>
                  <a:pt x="16134" y="1304032"/>
                </a:lnTo>
                <a:lnTo>
                  <a:pt x="25035" y="1350005"/>
                </a:lnTo>
                <a:lnTo>
                  <a:pt x="35799" y="1395284"/>
                </a:lnTo>
                <a:lnTo>
                  <a:pt x="48386" y="1439829"/>
                </a:lnTo>
                <a:lnTo>
                  <a:pt x="62752" y="1483596"/>
                </a:lnTo>
                <a:lnTo>
                  <a:pt x="78856" y="1526545"/>
                </a:lnTo>
                <a:lnTo>
                  <a:pt x="96657" y="1568633"/>
                </a:lnTo>
                <a:lnTo>
                  <a:pt x="116112" y="1609819"/>
                </a:lnTo>
                <a:lnTo>
                  <a:pt x="137180" y="1650060"/>
                </a:lnTo>
                <a:lnTo>
                  <a:pt x="159819" y="1689316"/>
                </a:lnTo>
                <a:lnTo>
                  <a:pt x="183986" y="1727544"/>
                </a:lnTo>
                <a:lnTo>
                  <a:pt x="209641" y="1764703"/>
                </a:lnTo>
                <a:lnTo>
                  <a:pt x="236742" y="1800751"/>
                </a:lnTo>
                <a:lnTo>
                  <a:pt x="265246" y="1835646"/>
                </a:lnTo>
                <a:lnTo>
                  <a:pt x="295111" y="1869345"/>
                </a:lnTo>
                <a:lnTo>
                  <a:pt x="326297" y="1901809"/>
                </a:lnTo>
                <a:lnTo>
                  <a:pt x="358762" y="1932994"/>
                </a:lnTo>
                <a:lnTo>
                  <a:pt x="392462" y="1962858"/>
                </a:lnTo>
                <a:lnTo>
                  <a:pt x="427358" y="1991361"/>
                </a:lnTo>
                <a:lnTo>
                  <a:pt x="463406" y="2018460"/>
                </a:lnTo>
                <a:lnTo>
                  <a:pt x="500565" y="2044114"/>
                </a:lnTo>
                <a:lnTo>
                  <a:pt x="538793" y="2068280"/>
                </a:lnTo>
                <a:lnTo>
                  <a:pt x="578049" y="2090918"/>
                </a:lnTo>
                <a:lnTo>
                  <a:pt x="618291" y="2111984"/>
                </a:lnTo>
                <a:lnTo>
                  <a:pt x="659476" y="2131438"/>
                </a:lnTo>
                <a:lnTo>
                  <a:pt x="701563" y="2149237"/>
                </a:lnTo>
                <a:lnTo>
                  <a:pt x="744511" y="2165340"/>
                </a:lnTo>
                <a:lnTo>
                  <a:pt x="788277" y="2179705"/>
                </a:lnTo>
                <a:lnTo>
                  <a:pt x="832820" y="2192291"/>
                </a:lnTo>
                <a:lnTo>
                  <a:pt x="878097" y="2203055"/>
                </a:lnTo>
                <a:lnTo>
                  <a:pt x="924067" y="2211955"/>
                </a:lnTo>
                <a:lnTo>
                  <a:pt x="970689" y="2218950"/>
                </a:lnTo>
                <a:lnTo>
                  <a:pt x="1017920" y="2223999"/>
                </a:lnTo>
                <a:lnTo>
                  <a:pt x="1065719" y="2227058"/>
                </a:lnTo>
                <a:lnTo>
                  <a:pt x="1114044" y="2228088"/>
                </a:lnTo>
                <a:lnTo>
                  <a:pt x="1162372" y="2227058"/>
                </a:lnTo>
                <a:lnTo>
                  <a:pt x="1210174" y="2223999"/>
                </a:lnTo>
                <a:lnTo>
                  <a:pt x="1257408" y="2218950"/>
                </a:lnTo>
                <a:lnTo>
                  <a:pt x="1304032" y="2211955"/>
                </a:lnTo>
                <a:lnTo>
                  <a:pt x="1350005" y="2203055"/>
                </a:lnTo>
                <a:lnTo>
                  <a:pt x="1395284" y="2192291"/>
                </a:lnTo>
                <a:lnTo>
                  <a:pt x="1439829" y="2179705"/>
                </a:lnTo>
                <a:lnTo>
                  <a:pt x="1483596" y="2165340"/>
                </a:lnTo>
                <a:lnTo>
                  <a:pt x="1526545" y="2149237"/>
                </a:lnTo>
                <a:lnTo>
                  <a:pt x="1568633" y="2131438"/>
                </a:lnTo>
                <a:lnTo>
                  <a:pt x="1609819" y="2111984"/>
                </a:lnTo>
                <a:lnTo>
                  <a:pt x="1650060" y="2090918"/>
                </a:lnTo>
                <a:lnTo>
                  <a:pt x="1689316" y="2068280"/>
                </a:lnTo>
                <a:lnTo>
                  <a:pt x="1727544" y="2044114"/>
                </a:lnTo>
                <a:lnTo>
                  <a:pt x="1764703" y="2018460"/>
                </a:lnTo>
                <a:lnTo>
                  <a:pt x="1800751" y="1991361"/>
                </a:lnTo>
                <a:lnTo>
                  <a:pt x="1835646" y="1962858"/>
                </a:lnTo>
                <a:lnTo>
                  <a:pt x="1869345" y="1932994"/>
                </a:lnTo>
                <a:lnTo>
                  <a:pt x="1901809" y="1901809"/>
                </a:lnTo>
                <a:lnTo>
                  <a:pt x="1932994" y="1869345"/>
                </a:lnTo>
                <a:lnTo>
                  <a:pt x="1962858" y="1835646"/>
                </a:lnTo>
                <a:lnTo>
                  <a:pt x="1991361" y="1800751"/>
                </a:lnTo>
                <a:lnTo>
                  <a:pt x="2018460" y="1764703"/>
                </a:lnTo>
                <a:lnTo>
                  <a:pt x="2044114" y="1727544"/>
                </a:lnTo>
                <a:lnTo>
                  <a:pt x="2068280" y="1689316"/>
                </a:lnTo>
                <a:lnTo>
                  <a:pt x="2090918" y="1650060"/>
                </a:lnTo>
                <a:lnTo>
                  <a:pt x="2111984" y="1609819"/>
                </a:lnTo>
                <a:lnTo>
                  <a:pt x="2131438" y="1568633"/>
                </a:lnTo>
                <a:lnTo>
                  <a:pt x="2149237" y="1526545"/>
                </a:lnTo>
                <a:lnTo>
                  <a:pt x="2165340" y="1483596"/>
                </a:lnTo>
                <a:lnTo>
                  <a:pt x="2179705" y="1439829"/>
                </a:lnTo>
                <a:lnTo>
                  <a:pt x="2192291" y="1395284"/>
                </a:lnTo>
                <a:lnTo>
                  <a:pt x="2203055" y="1350005"/>
                </a:lnTo>
                <a:lnTo>
                  <a:pt x="2211955" y="1304032"/>
                </a:lnTo>
                <a:lnTo>
                  <a:pt x="2218950" y="1257408"/>
                </a:lnTo>
                <a:lnTo>
                  <a:pt x="2223999" y="1210174"/>
                </a:lnTo>
                <a:lnTo>
                  <a:pt x="2227058" y="1162372"/>
                </a:lnTo>
                <a:lnTo>
                  <a:pt x="2228088" y="1114044"/>
                </a:lnTo>
                <a:lnTo>
                  <a:pt x="2227058" y="1065715"/>
                </a:lnTo>
                <a:lnTo>
                  <a:pt x="2223999" y="1017913"/>
                </a:lnTo>
                <a:lnTo>
                  <a:pt x="2218950" y="970679"/>
                </a:lnTo>
                <a:lnTo>
                  <a:pt x="2211955" y="924055"/>
                </a:lnTo>
                <a:lnTo>
                  <a:pt x="2203055" y="878082"/>
                </a:lnTo>
                <a:lnTo>
                  <a:pt x="2192291" y="832803"/>
                </a:lnTo>
                <a:lnTo>
                  <a:pt x="2179705" y="788258"/>
                </a:lnTo>
                <a:lnTo>
                  <a:pt x="2165340" y="744491"/>
                </a:lnTo>
                <a:lnTo>
                  <a:pt x="2149237" y="701542"/>
                </a:lnTo>
                <a:lnTo>
                  <a:pt x="2131438" y="659454"/>
                </a:lnTo>
                <a:lnTo>
                  <a:pt x="2111984" y="618268"/>
                </a:lnTo>
                <a:lnTo>
                  <a:pt x="2090918" y="578027"/>
                </a:lnTo>
                <a:lnTo>
                  <a:pt x="2068280" y="538771"/>
                </a:lnTo>
                <a:lnTo>
                  <a:pt x="2044114" y="500543"/>
                </a:lnTo>
                <a:lnTo>
                  <a:pt x="2018460" y="463384"/>
                </a:lnTo>
                <a:lnTo>
                  <a:pt x="1991361" y="427336"/>
                </a:lnTo>
                <a:lnTo>
                  <a:pt x="1962858" y="392441"/>
                </a:lnTo>
                <a:lnTo>
                  <a:pt x="1932994" y="358742"/>
                </a:lnTo>
                <a:lnTo>
                  <a:pt x="1901809" y="326278"/>
                </a:lnTo>
                <a:lnTo>
                  <a:pt x="1869345" y="295093"/>
                </a:lnTo>
                <a:lnTo>
                  <a:pt x="1835646" y="265229"/>
                </a:lnTo>
                <a:lnTo>
                  <a:pt x="1800751" y="236726"/>
                </a:lnTo>
                <a:lnTo>
                  <a:pt x="1764703" y="209627"/>
                </a:lnTo>
                <a:lnTo>
                  <a:pt x="1727544" y="183973"/>
                </a:lnTo>
                <a:lnTo>
                  <a:pt x="1689316" y="159807"/>
                </a:lnTo>
                <a:lnTo>
                  <a:pt x="1650060" y="137169"/>
                </a:lnTo>
                <a:lnTo>
                  <a:pt x="1609819" y="116103"/>
                </a:lnTo>
                <a:lnTo>
                  <a:pt x="1568633" y="96649"/>
                </a:lnTo>
                <a:lnTo>
                  <a:pt x="1526545" y="78850"/>
                </a:lnTo>
                <a:lnTo>
                  <a:pt x="1483596" y="62747"/>
                </a:lnTo>
                <a:lnTo>
                  <a:pt x="1439829" y="48382"/>
                </a:lnTo>
                <a:lnTo>
                  <a:pt x="1395284" y="35796"/>
                </a:lnTo>
                <a:lnTo>
                  <a:pt x="1350005" y="25032"/>
                </a:lnTo>
                <a:lnTo>
                  <a:pt x="1304032" y="16132"/>
                </a:lnTo>
                <a:lnTo>
                  <a:pt x="1257408" y="9137"/>
                </a:lnTo>
                <a:lnTo>
                  <a:pt x="1210174" y="4088"/>
                </a:lnTo>
                <a:lnTo>
                  <a:pt x="1162372" y="1029"/>
                </a:lnTo>
                <a:lnTo>
                  <a:pt x="1114044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8314" y="3368167"/>
            <a:ext cx="13912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NHƯỢC ĐIỂM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30423" y="713613"/>
            <a:ext cx="8983345" cy="2379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862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Nhóm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thuốc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ức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chế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kênh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đồng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vận </a:t>
            </a:r>
            <a:r>
              <a:rPr sz="1800" b="1" spc="-10" dirty="0">
                <a:latin typeface="Arial"/>
                <a:cs typeface="Arial"/>
              </a:rPr>
              <a:t>chuyển</a:t>
            </a:r>
            <a:endParaRPr sz="1800">
              <a:latin typeface="Arial"/>
              <a:cs typeface="Arial"/>
            </a:endParaRPr>
          </a:p>
          <a:p>
            <a:pPr marL="428625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Natri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Glucose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spc="10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Nhiễm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trùng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tiết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niệu,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sinh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dục.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Nhiễm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ceton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với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mức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đường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huyết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bình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thường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Euglycemic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DKA).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4965" algn="l"/>
              </a:tabLst>
            </a:pPr>
            <a:r>
              <a:rPr sz="1800" spc="10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tích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toàn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hoàn,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gây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hạ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huyết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áp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thế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đứng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(hoa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mắt,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choáng,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ngất).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SzPct val="119444"/>
              <a:buFont typeface="Wingdings"/>
              <a:buChar char="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Trước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khi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điều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trị,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đánh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giá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tình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trạng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tích,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đặc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biệt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trong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các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trường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hợp: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thận,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3123" y="3059049"/>
            <a:ext cx="8550910" cy="290639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Calibri"/>
                <a:cs typeface="Calibri"/>
              </a:rPr>
              <a:t>người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già,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tâm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đang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dùng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thuốc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(thuốc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lợi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tiểu,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ACEI,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ARB).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  <a:tabLst>
                <a:tab pos="342265" algn="l"/>
              </a:tabLst>
            </a:pPr>
            <a:r>
              <a:rPr sz="1800" spc="10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Rối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loạn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lipid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(tăng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LDL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vừa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phải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3-</a:t>
            </a:r>
            <a:r>
              <a:rPr sz="1800" spc="-20" dirty="0">
                <a:latin typeface="Calibri"/>
                <a:cs typeface="Calibri"/>
              </a:rPr>
              <a:t>8%).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  <a:tabLst>
                <a:tab pos="342265" algn="l"/>
              </a:tabLst>
            </a:pPr>
            <a:r>
              <a:rPr sz="1800" spc="105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FF6600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Calibri"/>
                <a:cs typeface="Calibri"/>
              </a:rPr>
              <a:t>Một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số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cảnh </a:t>
            </a:r>
            <a:r>
              <a:rPr sz="1800" spc="-20" dirty="0">
                <a:latin typeface="Calibri"/>
                <a:cs typeface="Calibri"/>
              </a:rPr>
              <a:t>báo: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1080"/>
              </a:spcBef>
              <a:buFont typeface="Times New Roman"/>
              <a:buChar char="-"/>
              <a:tabLst>
                <a:tab pos="342265" algn="l"/>
              </a:tabLst>
            </a:pPr>
            <a:r>
              <a:rPr sz="1800" dirty="0">
                <a:latin typeface="Calibri"/>
                <a:cs typeface="Calibri"/>
              </a:rPr>
              <a:t>Canaglifozin làm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gãy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xương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mật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độ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khoáng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trong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xương.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1080"/>
              </a:spcBef>
              <a:buFont typeface="Times New Roman"/>
              <a:buChar char="-"/>
              <a:tabLst>
                <a:tab pos="342265" algn="l"/>
              </a:tabLst>
            </a:pPr>
            <a:r>
              <a:rPr sz="1800" dirty="0">
                <a:latin typeface="Calibri"/>
                <a:cs typeface="Calibri"/>
              </a:rPr>
              <a:t>Canaglflozin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làm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tăng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nguy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đoạn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chi.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1080"/>
              </a:spcBef>
              <a:buFont typeface="Times New Roman"/>
              <a:buChar char="-"/>
              <a:tabLst>
                <a:tab pos="342265" algn="l"/>
              </a:tabLst>
            </a:pPr>
            <a:r>
              <a:rPr sz="1800" dirty="0">
                <a:latin typeface="Calibri"/>
                <a:cs typeface="Calibri"/>
              </a:rPr>
              <a:t>Thống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kê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nghiên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cứu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lâm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sàng,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các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trường hợp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 bàng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được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báo cáo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ở</a:t>
            </a:r>
            <a:endParaRPr sz="18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nhóm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nhân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điều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trị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với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Dapagliflozin.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nhiên,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chưa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bằng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chứng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ràng.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0423" y="6077204"/>
            <a:ext cx="5218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119444"/>
              <a:buFont typeface="Wingdings"/>
              <a:buChar char="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Không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nên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sử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dụng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ở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bệnh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nhân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mắc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bàng</a:t>
            </a:r>
            <a:r>
              <a:rPr sz="1800" spc="-10" dirty="0">
                <a:latin typeface="Calibri"/>
                <a:cs typeface="Calibri"/>
              </a:rPr>
              <a:t> quang.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18" y="93726"/>
            <a:ext cx="7048500" cy="856615"/>
          </a:xfrm>
          <a:custGeom>
            <a:avLst/>
            <a:gdLst/>
            <a:ahLst/>
            <a:cxnLst/>
            <a:rect l="l" t="t" r="r" b="b"/>
            <a:pathLst>
              <a:path w="704850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7" y="0"/>
                </a:lnTo>
                <a:lnTo>
                  <a:pt x="6905752" y="0"/>
                </a:lnTo>
                <a:lnTo>
                  <a:pt x="6950882" y="7274"/>
                </a:lnTo>
                <a:lnTo>
                  <a:pt x="6990069" y="27533"/>
                </a:lnTo>
                <a:lnTo>
                  <a:pt x="7020966" y="58430"/>
                </a:lnTo>
                <a:lnTo>
                  <a:pt x="7041225" y="97617"/>
                </a:lnTo>
                <a:lnTo>
                  <a:pt x="7048500" y="142748"/>
                </a:lnTo>
                <a:lnTo>
                  <a:pt x="7048500" y="713740"/>
                </a:lnTo>
                <a:lnTo>
                  <a:pt x="7041225" y="758871"/>
                </a:lnTo>
                <a:lnTo>
                  <a:pt x="7020966" y="798058"/>
                </a:lnTo>
                <a:lnTo>
                  <a:pt x="6990069" y="828954"/>
                </a:lnTo>
                <a:lnTo>
                  <a:pt x="6950882" y="849213"/>
                </a:lnTo>
                <a:lnTo>
                  <a:pt x="6905752" y="856488"/>
                </a:lnTo>
                <a:lnTo>
                  <a:pt x="142747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8358" y="135128"/>
            <a:ext cx="6221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TĂNG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ĐÀO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THẢI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GLUCOSE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QUA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NƯỚC</a:t>
            </a:r>
            <a:r>
              <a:rPr sz="2400" b="1" spc="-4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TIỂU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00480" y="141668"/>
            <a:ext cx="4805045" cy="549275"/>
            <a:chOff x="7400480" y="141668"/>
            <a:chExt cx="4805045" cy="549275"/>
          </a:xfrm>
        </p:grpSpPr>
        <p:sp>
          <p:nvSpPr>
            <p:cNvPr id="5" name="object 5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  <a:lnTo>
                    <a:pt x="4778502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92110" y="177241"/>
            <a:ext cx="1782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1.</a:t>
            </a:r>
            <a:r>
              <a:rPr sz="2800" spc="20" dirty="0">
                <a:solidFill>
                  <a:srgbClr val="FFFFFF"/>
                </a:solidFill>
              </a:rPr>
              <a:t> </a:t>
            </a:r>
            <a:r>
              <a:rPr sz="2800" spc="-30" dirty="0">
                <a:solidFill>
                  <a:srgbClr val="FFFFFF"/>
                </a:solidFill>
              </a:rPr>
              <a:t>SGLT-</a:t>
            </a:r>
            <a:r>
              <a:rPr sz="2800" spc="-25" dirty="0">
                <a:solidFill>
                  <a:srgbClr val="FFFFFF"/>
                </a:solidFill>
              </a:rPr>
              <a:t>2i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7404607" y="713613"/>
            <a:ext cx="470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Nhóm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thuốc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ức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chế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kênh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đồng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vận </a:t>
            </a:r>
            <a:r>
              <a:rPr sz="1800" b="1" spc="-10" dirty="0">
                <a:latin typeface="Arial"/>
                <a:cs typeface="Arial"/>
              </a:rPr>
              <a:t>chuyển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Natri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Glucose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391538"/>
              <a:ext cx="8894063" cy="488277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18" y="93726"/>
            <a:ext cx="7048500" cy="856615"/>
          </a:xfrm>
          <a:custGeom>
            <a:avLst/>
            <a:gdLst/>
            <a:ahLst/>
            <a:cxnLst/>
            <a:rect l="l" t="t" r="r" b="b"/>
            <a:pathLst>
              <a:path w="7048500" h="856615">
                <a:moveTo>
                  <a:pt x="0" y="142748"/>
                </a:moveTo>
                <a:lnTo>
                  <a:pt x="7276" y="97617"/>
                </a:lnTo>
                <a:lnTo>
                  <a:pt x="27540" y="58430"/>
                </a:lnTo>
                <a:lnTo>
                  <a:pt x="58441" y="27533"/>
                </a:lnTo>
                <a:lnTo>
                  <a:pt x="97627" y="7274"/>
                </a:lnTo>
                <a:lnTo>
                  <a:pt x="142747" y="0"/>
                </a:lnTo>
                <a:lnTo>
                  <a:pt x="6905752" y="0"/>
                </a:lnTo>
                <a:lnTo>
                  <a:pt x="6950882" y="7274"/>
                </a:lnTo>
                <a:lnTo>
                  <a:pt x="6990069" y="27533"/>
                </a:lnTo>
                <a:lnTo>
                  <a:pt x="7020966" y="58430"/>
                </a:lnTo>
                <a:lnTo>
                  <a:pt x="7041225" y="97617"/>
                </a:lnTo>
                <a:lnTo>
                  <a:pt x="7048500" y="142748"/>
                </a:lnTo>
                <a:lnTo>
                  <a:pt x="7048500" y="713740"/>
                </a:lnTo>
                <a:lnTo>
                  <a:pt x="7041225" y="758871"/>
                </a:lnTo>
                <a:lnTo>
                  <a:pt x="7020966" y="798058"/>
                </a:lnTo>
                <a:lnTo>
                  <a:pt x="6990069" y="828954"/>
                </a:lnTo>
                <a:lnTo>
                  <a:pt x="6950882" y="849213"/>
                </a:lnTo>
                <a:lnTo>
                  <a:pt x="6905752" y="856488"/>
                </a:lnTo>
                <a:lnTo>
                  <a:pt x="142747" y="856488"/>
                </a:lnTo>
                <a:lnTo>
                  <a:pt x="97627" y="849213"/>
                </a:lnTo>
                <a:lnTo>
                  <a:pt x="58441" y="828954"/>
                </a:lnTo>
                <a:lnTo>
                  <a:pt x="27540" y="798058"/>
                </a:lnTo>
                <a:lnTo>
                  <a:pt x="7276" y="758871"/>
                </a:lnTo>
                <a:lnTo>
                  <a:pt x="0" y="713740"/>
                </a:lnTo>
                <a:lnTo>
                  <a:pt x="0" y="142748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8358" y="135128"/>
            <a:ext cx="6221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NHÓM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THUỐC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TĂNG</a:t>
            </a:r>
            <a:r>
              <a:rPr sz="2400" b="1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ĐÀO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THẢI</a:t>
            </a:r>
            <a:r>
              <a:rPr sz="24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GLUCOSE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QUA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NƯỚC</a:t>
            </a:r>
            <a:r>
              <a:rPr sz="2400" b="1" spc="-4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TIỂU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00480" y="141668"/>
            <a:ext cx="4805045" cy="549275"/>
            <a:chOff x="7400480" y="141668"/>
            <a:chExt cx="4805045" cy="549275"/>
          </a:xfrm>
        </p:grpSpPr>
        <p:sp>
          <p:nvSpPr>
            <p:cNvPr id="5" name="object 5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  <a:lnTo>
                    <a:pt x="4778502" y="0"/>
                  </a:lnTo>
                  <a:close/>
                </a:path>
              </a:pathLst>
            </a:custGeom>
            <a:solidFill>
              <a:srgbClr val="FF9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13498" y="154685"/>
              <a:ext cx="4779010" cy="523240"/>
            </a:xfrm>
            <a:custGeom>
              <a:avLst/>
              <a:gdLst/>
              <a:ahLst/>
              <a:cxnLst/>
              <a:rect l="l" t="t" r="r" b="b"/>
              <a:pathLst>
                <a:path w="4779009" h="523240">
                  <a:moveTo>
                    <a:pt x="477850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4778502" y="522732"/>
                  </a:lnTo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92110" y="177241"/>
            <a:ext cx="1782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1.</a:t>
            </a:r>
            <a:r>
              <a:rPr sz="2800" spc="20" dirty="0">
                <a:solidFill>
                  <a:srgbClr val="FFFFFF"/>
                </a:solidFill>
              </a:rPr>
              <a:t> </a:t>
            </a:r>
            <a:r>
              <a:rPr sz="2800" spc="-30" dirty="0">
                <a:solidFill>
                  <a:srgbClr val="FFFFFF"/>
                </a:solidFill>
              </a:rPr>
              <a:t>SGLT-</a:t>
            </a:r>
            <a:r>
              <a:rPr sz="2800" spc="-25" dirty="0">
                <a:solidFill>
                  <a:srgbClr val="FFFFFF"/>
                </a:solidFill>
              </a:rPr>
              <a:t>2i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7404607" y="713613"/>
            <a:ext cx="470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Nhóm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thuốc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ức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chế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kênh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đồng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vận </a:t>
            </a:r>
            <a:r>
              <a:rPr sz="1800" b="1" spc="-10" dirty="0">
                <a:latin typeface="Arial"/>
                <a:cs typeface="Arial"/>
              </a:rPr>
              <a:t>chuyển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Natri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Glucose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383" y="1447038"/>
            <a:ext cx="4863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Hiện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Việt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chỉ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lưu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hành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thuốc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Dapagliflozin.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2191" y="-12191"/>
            <a:ext cx="12216765" cy="6882765"/>
            <a:chOff x="-12191" y="-12191"/>
            <a:chExt cx="12216765" cy="688276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386" y="1892900"/>
              <a:ext cx="7448239" cy="47121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18" y="93726"/>
            <a:ext cx="7437882" cy="668274"/>
          </a:xfrm>
          <a:custGeom>
            <a:avLst/>
            <a:gdLst/>
            <a:ahLst/>
            <a:cxnLst/>
            <a:rect l="l" t="t" r="r" b="b"/>
            <a:pathLst>
              <a:path w="7048500" h="471170">
                <a:moveTo>
                  <a:pt x="0" y="78486"/>
                </a:moveTo>
                <a:lnTo>
                  <a:pt x="6168" y="47952"/>
                </a:lnTo>
                <a:lnTo>
                  <a:pt x="22988" y="23003"/>
                </a:lnTo>
                <a:lnTo>
                  <a:pt x="47936" y="6173"/>
                </a:lnTo>
                <a:lnTo>
                  <a:pt x="78486" y="0"/>
                </a:lnTo>
                <a:lnTo>
                  <a:pt x="6970013" y="0"/>
                </a:lnTo>
                <a:lnTo>
                  <a:pt x="7000547" y="6173"/>
                </a:lnTo>
                <a:lnTo>
                  <a:pt x="7025497" y="23003"/>
                </a:lnTo>
                <a:lnTo>
                  <a:pt x="7042326" y="47952"/>
                </a:lnTo>
                <a:lnTo>
                  <a:pt x="7048500" y="78486"/>
                </a:lnTo>
                <a:lnTo>
                  <a:pt x="7048500" y="392430"/>
                </a:lnTo>
                <a:lnTo>
                  <a:pt x="7042326" y="422963"/>
                </a:lnTo>
                <a:lnTo>
                  <a:pt x="7025497" y="447913"/>
                </a:lnTo>
                <a:lnTo>
                  <a:pt x="7000547" y="464742"/>
                </a:lnTo>
                <a:lnTo>
                  <a:pt x="6970013" y="470916"/>
                </a:lnTo>
                <a:lnTo>
                  <a:pt x="78486" y="470916"/>
                </a:lnTo>
                <a:lnTo>
                  <a:pt x="47936" y="464742"/>
                </a:lnTo>
                <a:lnTo>
                  <a:pt x="22988" y="447913"/>
                </a:lnTo>
                <a:lnTo>
                  <a:pt x="6168" y="422963"/>
                </a:lnTo>
                <a:lnTo>
                  <a:pt x="0" y="392430"/>
                </a:lnTo>
                <a:lnTo>
                  <a:pt x="0" y="7848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975" y="139446"/>
            <a:ext cx="65417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418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INSULIN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18733"/>
              </p:ext>
            </p:extLst>
          </p:nvPr>
        </p:nvGraphicFramePr>
        <p:xfrm>
          <a:off x="1488947" y="1115060"/>
          <a:ext cx="9184001" cy="5285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9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80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51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Loại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Insulin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Hoạt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chất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Biệt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dược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164465" marR="145415" indent="-9525">
                        <a:lnSpc>
                          <a:spcPct val="114999"/>
                        </a:lnSpc>
                        <a:spcBef>
                          <a:spcPts val="1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Thời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gian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bắt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đầu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tác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dụng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486409" marR="104775" indent="-372110">
                        <a:lnSpc>
                          <a:spcPct val="114999"/>
                        </a:lnSpc>
                        <a:spcBef>
                          <a:spcPts val="1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Thời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gian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đạt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đỉnh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179705" indent="-35560">
                        <a:lnSpc>
                          <a:spcPct val="114999"/>
                        </a:lnSpc>
                        <a:spcBef>
                          <a:spcPts val="1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Thời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gian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tác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dụng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58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Insulin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bữa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ăn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203200" indent="19685">
                        <a:lnSpc>
                          <a:spcPct val="114999"/>
                        </a:lnSpc>
                        <a:spcBef>
                          <a:spcPts val="126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Insulin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tác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dụng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ngắn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Regular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 marL="301625" marR="293370" algn="ctr">
                        <a:lnSpc>
                          <a:spcPct val="1151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Actrapid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Humulin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R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Novolin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30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6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60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phút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-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4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6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61925" marR="153035" indent="68580">
                        <a:lnSpc>
                          <a:spcPct val="115199"/>
                        </a:lnSpc>
                        <a:spcBef>
                          <a:spcPts val="134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Insulin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tác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dụng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nhanh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0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Lispro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Humalog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6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15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phút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30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90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phút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5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0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Aspart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Novolog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0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Glulisine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Apidra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426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Insulin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nền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197485" indent="-1270" algn="ctr">
                        <a:lnSpc>
                          <a:spcPct val="114999"/>
                        </a:lnSpc>
                        <a:spcBef>
                          <a:spcPts val="137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Insulin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tác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dụng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trung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bình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NPH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 marL="324485" marR="293370" indent="-22860" algn="just">
                        <a:lnSpc>
                          <a:spcPct val="114999"/>
                        </a:lnSpc>
                        <a:spcBef>
                          <a:spcPts val="13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Humulin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Novolin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N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Insulatard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4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6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spc="65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400" spc="65" dirty="0">
                          <a:latin typeface="Microsoft Sans Serif"/>
                          <a:cs typeface="Microsoft Sans Serif"/>
                        </a:rPr>
                        <a:t>–16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5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3825" marR="115570" indent="106680">
                        <a:lnSpc>
                          <a:spcPct val="114999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Insulin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tác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dụng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kéo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dài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Glargine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Lantus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1-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9395" marR="68580" indent="-163195">
                        <a:lnSpc>
                          <a:spcPct val="114999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Đỉnh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thấp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hoặc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đỉnh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20-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24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5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Detemir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Levemir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16-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24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Degludec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Tresiba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30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6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90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phút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40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B31C-3034-2959-9F1D-E3F9D179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7F44F-D0B3-7DFC-333A-104DFE7D1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57199"/>
            <a:ext cx="10312400" cy="58007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3CE6F-904D-C2CA-9382-A27604909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17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18" y="93726"/>
            <a:ext cx="7048500" cy="471170"/>
          </a:xfrm>
          <a:custGeom>
            <a:avLst/>
            <a:gdLst/>
            <a:ahLst/>
            <a:cxnLst/>
            <a:rect l="l" t="t" r="r" b="b"/>
            <a:pathLst>
              <a:path w="7048500" h="471170">
                <a:moveTo>
                  <a:pt x="0" y="78486"/>
                </a:moveTo>
                <a:lnTo>
                  <a:pt x="6168" y="47952"/>
                </a:lnTo>
                <a:lnTo>
                  <a:pt x="22988" y="23003"/>
                </a:lnTo>
                <a:lnTo>
                  <a:pt x="47936" y="6173"/>
                </a:lnTo>
                <a:lnTo>
                  <a:pt x="78486" y="0"/>
                </a:lnTo>
                <a:lnTo>
                  <a:pt x="6970013" y="0"/>
                </a:lnTo>
                <a:lnTo>
                  <a:pt x="7000547" y="6173"/>
                </a:lnTo>
                <a:lnTo>
                  <a:pt x="7025497" y="23003"/>
                </a:lnTo>
                <a:lnTo>
                  <a:pt x="7042326" y="47952"/>
                </a:lnTo>
                <a:lnTo>
                  <a:pt x="7048500" y="78486"/>
                </a:lnTo>
                <a:lnTo>
                  <a:pt x="7048500" y="392430"/>
                </a:lnTo>
                <a:lnTo>
                  <a:pt x="7042326" y="422963"/>
                </a:lnTo>
                <a:lnTo>
                  <a:pt x="7025497" y="447913"/>
                </a:lnTo>
                <a:lnTo>
                  <a:pt x="7000547" y="464742"/>
                </a:lnTo>
                <a:lnTo>
                  <a:pt x="6970013" y="470916"/>
                </a:lnTo>
                <a:lnTo>
                  <a:pt x="78486" y="470916"/>
                </a:lnTo>
                <a:lnTo>
                  <a:pt x="47936" y="464742"/>
                </a:lnTo>
                <a:lnTo>
                  <a:pt x="22988" y="447913"/>
                </a:lnTo>
                <a:lnTo>
                  <a:pt x="6168" y="422963"/>
                </a:lnTo>
                <a:lnTo>
                  <a:pt x="0" y="392430"/>
                </a:lnTo>
                <a:lnTo>
                  <a:pt x="0" y="7848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41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INSULIN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73974" y="1371599"/>
          <a:ext cx="8994135" cy="2576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186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Insulin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trộn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sẵn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2550" marR="73025" indent="-3175" algn="ctr">
                        <a:lnSpc>
                          <a:spcPct val="114999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Insulin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tác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dụng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trung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bình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Insulin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tác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dụng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nhanh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70%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NPH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30%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Regular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164465" marR="154940" algn="ctr">
                        <a:lnSpc>
                          <a:spcPct val="114999"/>
                        </a:lnSpc>
                        <a:spcBef>
                          <a:spcPts val="60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Humulin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70/30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Novolin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70/30 Mixtard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phút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giờ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314960" marR="307975" algn="ctr">
                        <a:lnSpc>
                          <a:spcPct val="1151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70%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aspart protamin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30%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aspart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3560" marR="268605" indent="-264160">
                        <a:lnSpc>
                          <a:spcPct val="114999"/>
                        </a:lnSpc>
                        <a:spcBef>
                          <a:spcPts val="15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Novolog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Mix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70/30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01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6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phút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Hai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pha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15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6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18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7A7B5"/>
                    </a:solidFill>
                  </a:tcPr>
                </a:tc>
                <a:tc>
                  <a:txBody>
                    <a:bodyPr/>
                    <a:lstStyle/>
                    <a:p>
                      <a:pPr marL="420370" indent="-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75%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lispro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49885" marR="342265" indent="6985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protamin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25%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lispro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3560" marR="239395" indent="-294640">
                        <a:lnSpc>
                          <a:spcPct val="114999"/>
                        </a:lnSpc>
                        <a:spcBef>
                          <a:spcPts val="95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Humalog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Mix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75/25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6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phút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Hai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pha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16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6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18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18" y="93726"/>
            <a:ext cx="7048500" cy="471170"/>
          </a:xfrm>
          <a:custGeom>
            <a:avLst/>
            <a:gdLst/>
            <a:ahLst/>
            <a:cxnLst/>
            <a:rect l="l" t="t" r="r" b="b"/>
            <a:pathLst>
              <a:path w="7048500" h="471170">
                <a:moveTo>
                  <a:pt x="0" y="78486"/>
                </a:moveTo>
                <a:lnTo>
                  <a:pt x="6168" y="47952"/>
                </a:lnTo>
                <a:lnTo>
                  <a:pt x="22988" y="23003"/>
                </a:lnTo>
                <a:lnTo>
                  <a:pt x="47936" y="6173"/>
                </a:lnTo>
                <a:lnTo>
                  <a:pt x="78486" y="0"/>
                </a:lnTo>
                <a:lnTo>
                  <a:pt x="6970013" y="0"/>
                </a:lnTo>
                <a:lnTo>
                  <a:pt x="7000547" y="6173"/>
                </a:lnTo>
                <a:lnTo>
                  <a:pt x="7025497" y="23003"/>
                </a:lnTo>
                <a:lnTo>
                  <a:pt x="7042326" y="47952"/>
                </a:lnTo>
                <a:lnTo>
                  <a:pt x="7048500" y="78486"/>
                </a:lnTo>
                <a:lnTo>
                  <a:pt x="7048500" y="392430"/>
                </a:lnTo>
                <a:lnTo>
                  <a:pt x="7042326" y="422963"/>
                </a:lnTo>
                <a:lnTo>
                  <a:pt x="7025497" y="447913"/>
                </a:lnTo>
                <a:lnTo>
                  <a:pt x="7000547" y="464742"/>
                </a:lnTo>
                <a:lnTo>
                  <a:pt x="6970013" y="470916"/>
                </a:lnTo>
                <a:lnTo>
                  <a:pt x="78486" y="470916"/>
                </a:lnTo>
                <a:lnTo>
                  <a:pt x="47936" y="464742"/>
                </a:lnTo>
                <a:lnTo>
                  <a:pt x="22988" y="447913"/>
                </a:lnTo>
                <a:lnTo>
                  <a:pt x="6168" y="422963"/>
                </a:lnTo>
                <a:lnTo>
                  <a:pt x="0" y="392430"/>
                </a:lnTo>
                <a:lnTo>
                  <a:pt x="0" y="7848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41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INSULIN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584960"/>
            <a:ext cx="12192000" cy="4261485"/>
            <a:chOff x="0" y="1584960"/>
            <a:chExt cx="12192000" cy="4261485"/>
          </a:xfrm>
        </p:grpSpPr>
        <p:sp>
          <p:nvSpPr>
            <p:cNvPr id="5" name="object 5"/>
            <p:cNvSpPr/>
            <p:nvPr/>
          </p:nvSpPr>
          <p:spPr>
            <a:xfrm>
              <a:off x="0" y="1584960"/>
              <a:ext cx="155575" cy="4261485"/>
            </a:xfrm>
            <a:custGeom>
              <a:avLst/>
              <a:gdLst/>
              <a:ahLst/>
              <a:cxnLst/>
              <a:rect l="l" t="t" r="r" b="b"/>
              <a:pathLst>
                <a:path w="155575" h="4261485">
                  <a:moveTo>
                    <a:pt x="155448" y="0"/>
                  </a:moveTo>
                  <a:lnTo>
                    <a:pt x="0" y="0"/>
                  </a:lnTo>
                  <a:lnTo>
                    <a:pt x="0" y="4261104"/>
                  </a:lnTo>
                  <a:lnTo>
                    <a:pt x="155448" y="426110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2AC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36552" y="1584960"/>
              <a:ext cx="155575" cy="4261485"/>
            </a:xfrm>
            <a:custGeom>
              <a:avLst/>
              <a:gdLst/>
              <a:ahLst/>
              <a:cxnLst/>
              <a:rect l="l" t="t" r="r" b="b"/>
              <a:pathLst>
                <a:path w="155575" h="4261485">
                  <a:moveTo>
                    <a:pt x="155448" y="0"/>
                  </a:moveTo>
                  <a:lnTo>
                    <a:pt x="0" y="0"/>
                  </a:lnTo>
                  <a:lnTo>
                    <a:pt x="0" y="4261104"/>
                  </a:lnTo>
                  <a:lnTo>
                    <a:pt x="155448" y="426110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70676" y="1584960"/>
              <a:ext cx="5489575" cy="4261485"/>
            </a:xfrm>
            <a:custGeom>
              <a:avLst/>
              <a:gdLst/>
              <a:ahLst/>
              <a:cxnLst/>
              <a:rect l="l" t="t" r="r" b="b"/>
              <a:pathLst>
                <a:path w="5489575" h="4261485">
                  <a:moveTo>
                    <a:pt x="5489448" y="0"/>
                  </a:moveTo>
                  <a:lnTo>
                    <a:pt x="0" y="0"/>
                  </a:lnTo>
                  <a:lnTo>
                    <a:pt x="0" y="4261104"/>
                  </a:lnTo>
                  <a:lnTo>
                    <a:pt x="5489448" y="4261104"/>
                  </a:lnTo>
                  <a:lnTo>
                    <a:pt x="5489448" y="0"/>
                  </a:lnTo>
                  <a:close/>
                </a:path>
              </a:pathLst>
            </a:custGeom>
            <a:solidFill>
              <a:srgbClr val="FFC000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1876" y="1584960"/>
              <a:ext cx="5489575" cy="4261485"/>
            </a:xfrm>
            <a:custGeom>
              <a:avLst/>
              <a:gdLst/>
              <a:ahLst/>
              <a:cxnLst/>
              <a:rect l="l" t="t" r="r" b="b"/>
              <a:pathLst>
                <a:path w="5489575" h="4261485">
                  <a:moveTo>
                    <a:pt x="5489448" y="0"/>
                  </a:moveTo>
                  <a:lnTo>
                    <a:pt x="0" y="0"/>
                  </a:lnTo>
                  <a:lnTo>
                    <a:pt x="0" y="4261104"/>
                  </a:lnTo>
                  <a:lnTo>
                    <a:pt x="5489448" y="4261104"/>
                  </a:lnTo>
                  <a:lnTo>
                    <a:pt x="5489448" y="0"/>
                  </a:lnTo>
                  <a:close/>
                </a:path>
              </a:pathLst>
            </a:custGeom>
            <a:solidFill>
              <a:srgbClr val="2AC2AC">
                <a:alpha val="211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0616" y="2750137"/>
            <a:ext cx="5332730" cy="1854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7020" algn="just">
              <a:lnSpc>
                <a:spcPct val="150100"/>
              </a:lnSpc>
              <a:spcBef>
                <a:spcPts val="90"/>
              </a:spcBef>
            </a:pPr>
            <a:r>
              <a:rPr sz="2000" spc="170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sz="2000" spc="-150" dirty="0">
                <a:solidFill>
                  <a:srgbClr val="2AC2A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Calibri"/>
                <a:cs typeface="Calibri"/>
              </a:rPr>
              <a:t>Insulin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là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thuốc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có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tác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dụng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hạ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đường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huyết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mạnh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nhanh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nhất.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Không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giới</a:t>
            </a:r>
            <a:r>
              <a:rPr sz="2000" spc="1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hạn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trong</a:t>
            </a:r>
            <a:r>
              <a:rPr sz="2000" spc="1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việc</a:t>
            </a:r>
            <a:r>
              <a:rPr sz="2000" spc="95" dirty="0">
                <a:latin typeface="Calibri"/>
                <a:cs typeface="Calibri"/>
              </a:rPr>
              <a:t>  </a:t>
            </a:r>
            <a:r>
              <a:rPr sz="2000" spc="-20" dirty="0">
                <a:latin typeface="Calibri"/>
                <a:cs typeface="Calibri"/>
              </a:rPr>
              <a:t>giảm </a:t>
            </a:r>
            <a:r>
              <a:rPr sz="2000" spc="-10" dirty="0">
                <a:latin typeface="Calibri"/>
                <a:cs typeface="Calibri"/>
              </a:rPr>
              <a:t>HbA1C.</a:t>
            </a:r>
            <a:endParaRPr lang="en-US" sz="20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2000" spc="170" dirty="0">
                <a:solidFill>
                  <a:srgbClr val="2AC2AC"/>
                </a:solidFill>
                <a:latin typeface="Lucida Sans Unicode"/>
                <a:cs typeface="Lucida Sans Unicode"/>
              </a:rPr>
              <a:t>▶</a:t>
            </a:r>
            <a:r>
              <a:rPr lang="en-US" sz="2000" spc="-155" dirty="0">
                <a:solidFill>
                  <a:srgbClr val="2AC2AC"/>
                </a:solidFill>
                <a:latin typeface="Lucida Sans Unicode"/>
                <a:cs typeface="Lucida Sans Unicode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Không</a:t>
            </a:r>
            <a:r>
              <a:rPr lang="en-US" sz="2000" spc="-35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có</a:t>
            </a:r>
            <a:r>
              <a:rPr lang="en-US" sz="2000" spc="-4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giới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hạn</a:t>
            </a:r>
            <a:r>
              <a:rPr lang="en-US" sz="2000" spc="-2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cao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nhất</a:t>
            </a:r>
            <a:r>
              <a:rPr lang="en-US" sz="2000" spc="-2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cho</a:t>
            </a:r>
            <a:r>
              <a:rPr lang="en-US" sz="2000" spc="-4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liều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của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Insulin.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44623" y="1385316"/>
            <a:ext cx="2664460" cy="401320"/>
          </a:xfrm>
          <a:custGeom>
            <a:avLst/>
            <a:gdLst/>
            <a:ahLst/>
            <a:cxnLst/>
            <a:rect l="l" t="t" r="r" b="b"/>
            <a:pathLst>
              <a:path w="2664460" h="401319">
                <a:moveTo>
                  <a:pt x="2663952" y="0"/>
                </a:moveTo>
                <a:lnTo>
                  <a:pt x="0" y="0"/>
                </a:lnTo>
                <a:lnTo>
                  <a:pt x="0" y="400812"/>
                </a:lnTo>
                <a:lnTo>
                  <a:pt x="2663952" y="400812"/>
                </a:lnTo>
                <a:lnTo>
                  <a:pt x="2663952" y="0"/>
                </a:lnTo>
                <a:close/>
              </a:path>
            </a:pathLst>
          </a:custGeom>
          <a:solidFill>
            <a:srgbClr val="2AC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13482" y="1411351"/>
            <a:ext cx="1126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ƯU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ĐIỂM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83423" y="1385316"/>
            <a:ext cx="2664460" cy="401320"/>
          </a:xfrm>
          <a:custGeom>
            <a:avLst/>
            <a:gdLst/>
            <a:ahLst/>
            <a:cxnLst/>
            <a:rect l="l" t="t" r="r" b="b"/>
            <a:pathLst>
              <a:path w="2664459" h="401319">
                <a:moveTo>
                  <a:pt x="2663952" y="0"/>
                </a:moveTo>
                <a:lnTo>
                  <a:pt x="0" y="0"/>
                </a:lnTo>
                <a:lnTo>
                  <a:pt x="0" y="400812"/>
                </a:lnTo>
                <a:lnTo>
                  <a:pt x="2663952" y="400812"/>
                </a:lnTo>
                <a:lnTo>
                  <a:pt x="2663952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NHƯỢC</a:t>
            </a:r>
            <a:r>
              <a:rPr spc="-50" dirty="0"/>
              <a:t> </a:t>
            </a:r>
            <a:r>
              <a:rPr spc="-20" dirty="0"/>
              <a:t>ĐIỂM</a:t>
            </a:r>
          </a:p>
          <a:p>
            <a:pPr>
              <a:lnSpc>
                <a:spcPct val="100000"/>
              </a:lnSpc>
              <a:spcBef>
                <a:spcPts val="1639"/>
              </a:spcBef>
            </a:pPr>
            <a:endParaRPr spc="-20" dirty="0"/>
          </a:p>
          <a:p>
            <a:pPr marL="12700">
              <a:lnSpc>
                <a:spcPct val="100000"/>
              </a:lnSpc>
            </a:pPr>
            <a:r>
              <a:rPr b="0" spc="170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b="0" spc="-150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Nguy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cơ hạ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glucose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máu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cao.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b="0" spc="170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b="0" spc="-140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Tăng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cân.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b="0" spc="170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b="0" spc="-14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Dị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ứng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Insulin.</a:t>
            </a:r>
          </a:p>
          <a:p>
            <a:pPr marL="299085" marR="5080" indent="-287020">
              <a:lnSpc>
                <a:spcPct val="150000"/>
              </a:lnSpc>
            </a:pPr>
            <a:r>
              <a:rPr b="0" spc="170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b="0" spc="-15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Loạn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dưỡng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mô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mỡ: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teo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mô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mỡ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hoặc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phì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đại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mô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mỡ.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b="0" spc="170" dirty="0">
                <a:solidFill>
                  <a:srgbClr val="FF6600"/>
                </a:solidFill>
                <a:latin typeface="Lucida Sans Unicode"/>
                <a:cs typeface="Lucida Sans Unicode"/>
              </a:rPr>
              <a:t>▶</a:t>
            </a:r>
            <a:r>
              <a:rPr b="0" spc="-15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Đường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dùng: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Tiêm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dưới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da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có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thể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gây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bất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lợi</a:t>
            </a:r>
          </a:p>
          <a:p>
            <a:pPr marL="299085">
              <a:lnSpc>
                <a:spcPct val="100000"/>
              </a:lnSpc>
              <a:spcBef>
                <a:spcPts val="1205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cho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bệnh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nhân.</a:t>
            </a: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9688068" y="0"/>
              <a:ext cx="2504440" cy="6858000"/>
            </a:xfrm>
            <a:custGeom>
              <a:avLst/>
              <a:gdLst/>
              <a:ahLst/>
              <a:cxnLst/>
              <a:rect l="l" t="t" r="r" b="b"/>
              <a:pathLst>
                <a:path w="2504440" h="6858000">
                  <a:moveTo>
                    <a:pt x="250393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503931" y="6858000"/>
                  </a:lnTo>
                  <a:lnTo>
                    <a:pt x="2503931" y="0"/>
                  </a:lnTo>
                  <a:close/>
                </a:path>
              </a:pathLst>
            </a:custGeom>
            <a:solidFill>
              <a:srgbClr val="FFA40E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8318" y="93725"/>
              <a:ext cx="7048500" cy="471170"/>
            </a:xfrm>
            <a:custGeom>
              <a:avLst/>
              <a:gdLst/>
              <a:ahLst/>
              <a:cxnLst/>
              <a:rect l="l" t="t" r="r" b="b"/>
              <a:pathLst>
                <a:path w="7048500" h="471170">
                  <a:moveTo>
                    <a:pt x="0" y="78486"/>
                  </a:moveTo>
                  <a:lnTo>
                    <a:pt x="6168" y="47952"/>
                  </a:lnTo>
                  <a:lnTo>
                    <a:pt x="22988" y="23003"/>
                  </a:lnTo>
                  <a:lnTo>
                    <a:pt x="47936" y="6173"/>
                  </a:lnTo>
                  <a:lnTo>
                    <a:pt x="78486" y="0"/>
                  </a:lnTo>
                  <a:lnTo>
                    <a:pt x="6970013" y="0"/>
                  </a:lnTo>
                  <a:lnTo>
                    <a:pt x="7000547" y="6173"/>
                  </a:lnTo>
                  <a:lnTo>
                    <a:pt x="7025497" y="23003"/>
                  </a:lnTo>
                  <a:lnTo>
                    <a:pt x="7042326" y="47952"/>
                  </a:lnTo>
                  <a:lnTo>
                    <a:pt x="7048500" y="78486"/>
                  </a:lnTo>
                  <a:lnTo>
                    <a:pt x="7048500" y="392430"/>
                  </a:lnTo>
                  <a:lnTo>
                    <a:pt x="7042326" y="422963"/>
                  </a:lnTo>
                  <a:lnTo>
                    <a:pt x="7025497" y="447913"/>
                  </a:lnTo>
                  <a:lnTo>
                    <a:pt x="7000547" y="464742"/>
                  </a:lnTo>
                  <a:lnTo>
                    <a:pt x="6970013" y="470916"/>
                  </a:lnTo>
                  <a:lnTo>
                    <a:pt x="78486" y="470916"/>
                  </a:lnTo>
                  <a:lnTo>
                    <a:pt x="47936" y="464742"/>
                  </a:lnTo>
                  <a:lnTo>
                    <a:pt x="22988" y="447913"/>
                  </a:lnTo>
                  <a:lnTo>
                    <a:pt x="6168" y="422963"/>
                  </a:lnTo>
                  <a:lnTo>
                    <a:pt x="0" y="392430"/>
                  </a:lnTo>
                  <a:lnTo>
                    <a:pt x="0" y="78486"/>
                  </a:lnTo>
                  <a:close/>
                </a:path>
              </a:pathLst>
            </a:custGeom>
            <a:ln w="28956">
              <a:solidFill>
                <a:srgbClr val="FF971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41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INSULIN</a:t>
            </a:r>
          </a:p>
        </p:txBody>
      </p:sp>
      <p:sp>
        <p:nvSpPr>
          <p:cNvPr id="6" name="object 6"/>
          <p:cNvSpPr/>
          <p:nvPr/>
        </p:nvSpPr>
        <p:spPr>
          <a:xfrm>
            <a:off x="399288" y="845819"/>
            <a:ext cx="3580129" cy="477520"/>
          </a:xfrm>
          <a:custGeom>
            <a:avLst/>
            <a:gdLst/>
            <a:ahLst/>
            <a:cxnLst/>
            <a:rect l="l" t="t" r="r" b="b"/>
            <a:pathLst>
              <a:path w="3580129" h="477519">
                <a:moveTo>
                  <a:pt x="3341370" y="0"/>
                </a:moveTo>
                <a:lnTo>
                  <a:pt x="0" y="0"/>
                </a:lnTo>
                <a:lnTo>
                  <a:pt x="0" y="477012"/>
                </a:lnTo>
                <a:lnTo>
                  <a:pt x="3341370" y="477012"/>
                </a:lnTo>
                <a:lnTo>
                  <a:pt x="3579876" y="238505"/>
                </a:lnTo>
                <a:lnTo>
                  <a:pt x="334137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0272" y="911809"/>
            <a:ext cx="27381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Cách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bảo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quản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insulin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6576" y="2496311"/>
            <a:ext cx="4114800" cy="24292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77723" y="1581785"/>
            <a:ext cx="7809230" cy="514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56640" indent="-342900" algn="just">
              <a:lnSpc>
                <a:spcPct val="150000"/>
              </a:lnSpc>
              <a:spcBef>
                <a:spcPts val="100"/>
              </a:spcBef>
              <a:buFont typeface="Times New Roman"/>
              <a:buChar char="-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Các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 err="1">
                <a:latin typeface="Calibri"/>
                <a:cs typeface="Calibri"/>
              </a:rPr>
              <a:t>lọ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lang="en-US" b="1" spc="80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nsulin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chưa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mở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cần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được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bảo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quản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trong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ngăn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dưới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của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tủ </a:t>
            </a:r>
            <a:r>
              <a:rPr sz="1800" b="1" dirty="0">
                <a:latin typeface="Calibri"/>
                <a:cs typeface="Calibri"/>
              </a:rPr>
              <a:t>lạnh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(2-</a:t>
            </a:r>
            <a:r>
              <a:rPr sz="1800" b="1" dirty="0">
                <a:latin typeface="Calibri"/>
                <a:cs typeface="Calibri"/>
              </a:rPr>
              <a:t>8⁰C),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không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để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ở</a:t>
            </a:r>
            <a:r>
              <a:rPr sz="1800" b="1" spc="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ngăn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đá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thể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làm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thay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đổi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hoạt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tính </a:t>
            </a:r>
            <a:r>
              <a:rPr sz="1800" dirty="0">
                <a:latin typeface="Calibri"/>
                <a:cs typeface="Calibri"/>
              </a:rPr>
              <a:t>của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insulin.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Nên đặt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nhiệt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kế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trong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tủ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lạnh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để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kiểm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soát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nhiệt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độ.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Times New Roman"/>
              <a:buChar char="-"/>
            </a:pPr>
            <a:endParaRPr sz="1800" dirty="0">
              <a:latin typeface="Calibri"/>
              <a:cs typeface="Calibri"/>
            </a:endParaRPr>
          </a:p>
          <a:p>
            <a:pPr marL="355600" marR="1059180" indent="-342900" algn="just">
              <a:lnSpc>
                <a:spcPct val="150000"/>
              </a:lnSpc>
              <a:spcBef>
                <a:spcPts val="5"/>
              </a:spcBef>
              <a:buFont typeface="Times New Roman"/>
              <a:buChar char="-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Các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lọ</a:t>
            </a:r>
            <a:r>
              <a:rPr sz="1800" b="1" spc="1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insulin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đã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mở</a:t>
            </a:r>
            <a:r>
              <a:rPr sz="1800" b="1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cần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được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bảo</a:t>
            </a:r>
            <a:r>
              <a:rPr sz="1800" b="1" spc="1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quản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ở</a:t>
            </a:r>
            <a:r>
              <a:rPr sz="1800" b="1" spc="1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nhiệt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độ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phòng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tránh </a:t>
            </a:r>
            <a:r>
              <a:rPr sz="1800" dirty="0">
                <a:latin typeface="Calibri"/>
                <a:cs typeface="Calibri"/>
              </a:rPr>
              <a:t>nhiệt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độ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ánh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sáng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đảm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bảo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insulin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tiêm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dưới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gần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với </a:t>
            </a:r>
            <a:r>
              <a:rPr sz="1800" dirty="0">
                <a:latin typeface="Calibri"/>
                <a:cs typeface="Calibri"/>
              </a:rPr>
              <a:t>nhiệt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độ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cơ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thể,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giúp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giảm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đau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và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điều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hòa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quá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trình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khuyếch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tán </a:t>
            </a:r>
            <a:r>
              <a:rPr sz="1800" dirty="0">
                <a:latin typeface="Calibri"/>
                <a:cs typeface="Calibri"/>
              </a:rPr>
              <a:t>dưới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da.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85"/>
              </a:spcBef>
              <a:buFont typeface="Times New Roman"/>
              <a:buChar char="-"/>
            </a:pP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Times New Roman"/>
              <a:buChar char="-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Thời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gian sử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dụng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một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lọ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insulin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đã mở </a:t>
            </a:r>
            <a:r>
              <a:rPr sz="1800" b="1" dirty="0">
                <a:latin typeface="Calibri"/>
                <a:cs typeface="Calibri"/>
              </a:rPr>
              <a:t>không nên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vượt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quá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28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40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42</a:t>
            </a:r>
            <a:endParaRPr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Calibri"/>
                <a:cs typeface="Calibri"/>
              </a:rPr>
              <a:t>ngày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tùy </a:t>
            </a:r>
            <a:r>
              <a:rPr sz="1800" spc="-20" dirty="0">
                <a:latin typeface="Calibri"/>
                <a:cs typeface="Calibri"/>
              </a:rPr>
              <a:t>loại.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0"/>
              </a:spcBef>
            </a:pPr>
            <a:endParaRPr sz="1800" dirty="0">
              <a:latin typeface="Calibri"/>
              <a:cs typeface="Calibri"/>
            </a:endParaRPr>
          </a:p>
          <a:p>
            <a:pPr marL="293306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Nguồn: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  <a:hlinkClick r:id="rId3"/>
              </a:rPr>
              <a:t>http://magazine.canhgiacduoc.org.vn/Magazine/Details/82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18" y="93726"/>
            <a:ext cx="7048500" cy="471170"/>
          </a:xfrm>
          <a:custGeom>
            <a:avLst/>
            <a:gdLst/>
            <a:ahLst/>
            <a:cxnLst/>
            <a:rect l="l" t="t" r="r" b="b"/>
            <a:pathLst>
              <a:path w="7048500" h="471170">
                <a:moveTo>
                  <a:pt x="0" y="78486"/>
                </a:moveTo>
                <a:lnTo>
                  <a:pt x="6168" y="47952"/>
                </a:lnTo>
                <a:lnTo>
                  <a:pt x="22988" y="23003"/>
                </a:lnTo>
                <a:lnTo>
                  <a:pt x="47936" y="6173"/>
                </a:lnTo>
                <a:lnTo>
                  <a:pt x="78486" y="0"/>
                </a:lnTo>
                <a:lnTo>
                  <a:pt x="6970013" y="0"/>
                </a:lnTo>
                <a:lnTo>
                  <a:pt x="7000547" y="6173"/>
                </a:lnTo>
                <a:lnTo>
                  <a:pt x="7025497" y="23003"/>
                </a:lnTo>
                <a:lnTo>
                  <a:pt x="7042326" y="47952"/>
                </a:lnTo>
                <a:lnTo>
                  <a:pt x="7048500" y="78486"/>
                </a:lnTo>
                <a:lnTo>
                  <a:pt x="7048500" y="392430"/>
                </a:lnTo>
                <a:lnTo>
                  <a:pt x="7042326" y="422963"/>
                </a:lnTo>
                <a:lnTo>
                  <a:pt x="7025497" y="447913"/>
                </a:lnTo>
                <a:lnTo>
                  <a:pt x="7000547" y="464742"/>
                </a:lnTo>
                <a:lnTo>
                  <a:pt x="6970013" y="470916"/>
                </a:lnTo>
                <a:lnTo>
                  <a:pt x="78486" y="470916"/>
                </a:lnTo>
                <a:lnTo>
                  <a:pt x="47936" y="464742"/>
                </a:lnTo>
                <a:lnTo>
                  <a:pt x="22988" y="447913"/>
                </a:lnTo>
                <a:lnTo>
                  <a:pt x="6168" y="422963"/>
                </a:lnTo>
                <a:lnTo>
                  <a:pt x="0" y="392430"/>
                </a:lnTo>
                <a:lnTo>
                  <a:pt x="0" y="7848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9632" y="125730"/>
            <a:ext cx="1243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INSULIN</a:t>
            </a:r>
          </a:p>
        </p:txBody>
      </p:sp>
      <p:sp>
        <p:nvSpPr>
          <p:cNvPr id="4" name="object 4"/>
          <p:cNvSpPr/>
          <p:nvPr/>
        </p:nvSpPr>
        <p:spPr>
          <a:xfrm>
            <a:off x="399288" y="845819"/>
            <a:ext cx="3580129" cy="477520"/>
          </a:xfrm>
          <a:custGeom>
            <a:avLst/>
            <a:gdLst/>
            <a:ahLst/>
            <a:cxnLst/>
            <a:rect l="l" t="t" r="r" b="b"/>
            <a:pathLst>
              <a:path w="3580129" h="477519">
                <a:moveTo>
                  <a:pt x="3341370" y="0"/>
                </a:moveTo>
                <a:lnTo>
                  <a:pt x="0" y="0"/>
                </a:lnTo>
                <a:lnTo>
                  <a:pt x="0" y="477012"/>
                </a:lnTo>
                <a:lnTo>
                  <a:pt x="3341370" y="477012"/>
                </a:lnTo>
                <a:lnTo>
                  <a:pt x="3579876" y="238505"/>
                </a:lnTo>
                <a:lnTo>
                  <a:pt x="334137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1886" y="791391"/>
            <a:ext cx="7004050" cy="108902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883285">
              <a:lnSpc>
                <a:spcPct val="100000"/>
              </a:lnSpc>
              <a:spcBef>
                <a:spcPts val="105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Dạng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bào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chế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15"/>
              </a:spcBef>
              <a:buClr>
                <a:srgbClr val="FF6600"/>
              </a:buClr>
              <a:buSzPct val="145000"/>
              <a:buFont typeface="Wingdings"/>
              <a:buChar char="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Insulin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lispro</a:t>
            </a:r>
            <a:r>
              <a:rPr sz="2000" spc="-10" dirty="0">
                <a:latin typeface="Calibri"/>
                <a:cs typeface="Calibri"/>
              </a:rPr>
              <a:t> U-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(Insulin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dạng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lọ,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UI/ml,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mỗi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lọ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10ml)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191" y="-12191"/>
            <a:ext cx="12216765" cy="6882765"/>
            <a:chOff x="-12191" y="-12191"/>
            <a:chExt cx="12216765" cy="68827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0623" y="2081101"/>
              <a:ext cx="3345441" cy="4225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8487" y="2844152"/>
              <a:ext cx="5225796" cy="28756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318" y="93726"/>
            <a:ext cx="7048500" cy="471170"/>
          </a:xfrm>
          <a:custGeom>
            <a:avLst/>
            <a:gdLst/>
            <a:ahLst/>
            <a:cxnLst/>
            <a:rect l="l" t="t" r="r" b="b"/>
            <a:pathLst>
              <a:path w="7048500" h="471170">
                <a:moveTo>
                  <a:pt x="0" y="78486"/>
                </a:moveTo>
                <a:lnTo>
                  <a:pt x="6168" y="47952"/>
                </a:lnTo>
                <a:lnTo>
                  <a:pt x="22988" y="23003"/>
                </a:lnTo>
                <a:lnTo>
                  <a:pt x="47936" y="6173"/>
                </a:lnTo>
                <a:lnTo>
                  <a:pt x="78486" y="0"/>
                </a:lnTo>
                <a:lnTo>
                  <a:pt x="6970013" y="0"/>
                </a:lnTo>
                <a:lnTo>
                  <a:pt x="7000547" y="6173"/>
                </a:lnTo>
                <a:lnTo>
                  <a:pt x="7025497" y="23003"/>
                </a:lnTo>
                <a:lnTo>
                  <a:pt x="7042326" y="47952"/>
                </a:lnTo>
                <a:lnTo>
                  <a:pt x="7048500" y="78486"/>
                </a:lnTo>
                <a:lnTo>
                  <a:pt x="7048500" y="392430"/>
                </a:lnTo>
                <a:lnTo>
                  <a:pt x="7042326" y="422963"/>
                </a:lnTo>
                <a:lnTo>
                  <a:pt x="7025497" y="447913"/>
                </a:lnTo>
                <a:lnTo>
                  <a:pt x="7000547" y="464742"/>
                </a:lnTo>
                <a:lnTo>
                  <a:pt x="6970013" y="470916"/>
                </a:lnTo>
                <a:lnTo>
                  <a:pt x="78486" y="470916"/>
                </a:lnTo>
                <a:lnTo>
                  <a:pt x="47936" y="464742"/>
                </a:lnTo>
                <a:lnTo>
                  <a:pt x="22988" y="447913"/>
                </a:lnTo>
                <a:lnTo>
                  <a:pt x="6168" y="422963"/>
                </a:lnTo>
                <a:lnTo>
                  <a:pt x="0" y="392430"/>
                </a:lnTo>
                <a:lnTo>
                  <a:pt x="0" y="78486"/>
                </a:lnTo>
                <a:close/>
              </a:path>
            </a:pathLst>
          </a:custGeom>
          <a:ln w="28956">
            <a:solidFill>
              <a:srgbClr val="FF971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9632" y="125730"/>
            <a:ext cx="1243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INSULIN</a:t>
            </a:r>
          </a:p>
        </p:txBody>
      </p:sp>
      <p:sp>
        <p:nvSpPr>
          <p:cNvPr id="4" name="object 4"/>
          <p:cNvSpPr/>
          <p:nvPr/>
        </p:nvSpPr>
        <p:spPr>
          <a:xfrm>
            <a:off x="399288" y="845819"/>
            <a:ext cx="3580129" cy="477520"/>
          </a:xfrm>
          <a:custGeom>
            <a:avLst/>
            <a:gdLst/>
            <a:ahLst/>
            <a:cxnLst/>
            <a:rect l="l" t="t" r="r" b="b"/>
            <a:pathLst>
              <a:path w="3580129" h="477519">
                <a:moveTo>
                  <a:pt x="3341370" y="0"/>
                </a:moveTo>
                <a:lnTo>
                  <a:pt x="0" y="0"/>
                </a:lnTo>
                <a:lnTo>
                  <a:pt x="0" y="477012"/>
                </a:lnTo>
                <a:lnTo>
                  <a:pt x="3341370" y="477012"/>
                </a:lnTo>
                <a:lnTo>
                  <a:pt x="3579876" y="238505"/>
                </a:lnTo>
                <a:lnTo>
                  <a:pt x="334137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1886" y="791391"/>
            <a:ext cx="5013325" cy="152082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883285">
              <a:lnSpc>
                <a:spcPct val="100000"/>
              </a:lnSpc>
              <a:spcBef>
                <a:spcPts val="105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Dạng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bào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chế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15"/>
              </a:spcBef>
              <a:buClr>
                <a:srgbClr val="FF6600"/>
              </a:buClr>
              <a:buSzPct val="145000"/>
              <a:buFont typeface="Wingdings"/>
              <a:buChar char="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Insulin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lispro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U-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3ml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Cartridge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(Insulin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latin typeface="Calibri"/>
                <a:cs typeface="Calibri"/>
              </a:rPr>
              <a:t>dạng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cartridge,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100UI/ml,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mỗi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Cartridge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3ml)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741" y="2878836"/>
            <a:ext cx="3549777" cy="34838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26046" y="1128663"/>
            <a:ext cx="5288280" cy="110426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90"/>
              </a:spcBef>
            </a:pPr>
            <a:r>
              <a:rPr sz="2000" dirty="0">
                <a:latin typeface="Calibri"/>
                <a:cs typeface="Calibri"/>
              </a:rPr>
              <a:t>Insulin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lispro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U-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prefilled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(Insulin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dạng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4500" spc="-37" baseline="3703" dirty="0">
                <a:solidFill>
                  <a:srgbClr val="FF6600"/>
                </a:solidFill>
                <a:latin typeface="Wingdings"/>
                <a:cs typeface="Wingdings"/>
              </a:rPr>
              <a:t></a:t>
            </a:r>
            <a:r>
              <a:rPr sz="3000" spc="-37" baseline="5555" dirty="0">
                <a:latin typeface="Calibri"/>
                <a:cs typeface="Calibri"/>
              </a:rPr>
              <a:t>.</a:t>
            </a:r>
            <a:endParaRPr sz="3000" baseline="5555">
              <a:latin typeface="Calibri"/>
              <a:cs typeface="Calibri"/>
            </a:endParaRPr>
          </a:p>
          <a:p>
            <a:pPr marL="13589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latin typeface="Calibri"/>
                <a:cs typeface="Calibri"/>
              </a:rPr>
              <a:t>bút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tiêm,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100UI/ml,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mỗi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bút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3ml)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2191" y="-12191"/>
            <a:ext cx="12216765" cy="6882765"/>
            <a:chOff x="-12191" y="-12191"/>
            <a:chExt cx="12216765" cy="68827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4628" y="2339340"/>
              <a:ext cx="3407147" cy="42779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54367"/>
            <a:ext cx="9808845" cy="104139"/>
            <a:chOff x="0" y="6754367"/>
            <a:chExt cx="9808845" cy="104139"/>
          </a:xfrm>
        </p:grpSpPr>
        <p:sp>
          <p:nvSpPr>
            <p:cNvPr id="3" name="object 3"/>
            <p:cNvSpPr/>
            <p:nvPr/>
          </p:nvSpPr>
          <p:spPr>
            <a:xfrm>
              <a:off x="0" y="6754367"/>
              <a:ext cx="1191895" cy="104139"/>
            </a:xfrm>
            <a:custGeom>
              <a:avLst/>
              <a:gdLst/>
              <a:ahLst/>
              <a:cxnLst/>
              <a:rect l="l" t="t" r="r" b="b"/>
              <a:pathLst>
                <a:path w="1191895" h="104140">
                  <a:moveTo>
                    <a:pt x="1191768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191768" y="103632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7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1767" y="6754367"/>
              <a:ext cx="8616950" cy="104139"/>
            </a:xfrm>
            <a:custGeom>
              <a:avLst/>
              <a:gdLst/>
              <a:ahLst/>
              <a:cxnLst/>
              <a:rect l="l" t="t" r="r" b="b"/>
              <a:pathLst>
                <a:path w="8616950" h="104140">
                  <a:moveTo>
                    <a:pt x="861669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8616696" y="103632"/>
                  </a:lnTo>
                  <a:lnTo>
                    <a:pt x="8616696" y="0"/>
                  </a:lnTo>
                  <a:close/>
                </a:path>
              </a:pathLst>
            </a:custGeom>
            <a:solidFill>
              <a:srgbClr val="21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1915896"/>
            <a:ext cx="12192000" cy="4135120"/>
            <a:chOff x="0" y="1915896"/>
            <a:chExt cx="12192000" cy="4135120"/>
          </a:xfrm>
        </p:grpSpPr>
        <p:sp>
          <p:nvSpPr>
            <p:cNvPr id="6" name="object 6"/>
            <p:cNvSpPr/>
            <p:nvPr/>
          </p:nvSpPr>
          <p:spPr>
            <a:xfrm>
              <a:off x="0" y="1915896"/>
              <a:ext cx="12192000" cy="1033780"/>
            </a:xfrm>
            <a:custGeom>
              <a:avLst/>
              <a:gdLst/>
              <a:ahLst/>
              <a:cxnLst/>
              <a:rect l="l" t="t" r="r" b="b"/>
              <a:pathLst>
                <a:path w="12192000" h="1033780">
                  <a:moveTo>
                    <a:pt x="12192000" y="0"/>
                  </a:moveTo>
                  <a:lnTo>
                    <a:pt x="0" y="0"/>
                  </a:lnTo>
                  <a:lnTo>
                    <a:pt x="0" y="1033678"/>
                  </a:lnTo>
                  <a:lnTo>
                    <a:pt x="12192000" y="103367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F7F7F">
                <a:alpha val="211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949549"/>
              <a:ext cx="12192000" cy="1033780"/>
            </a:xfrm>
            <a:custGeom>
              <a:avLst/>
              <a:gdLst/>
              <a:ahLst/>
              <a:cxnLst/>
              <a:rect l="l" t="t" r="r" b="b"/>
              <a:pathLst>
                <a:path w="12192000" h="1033779">
                  <a:moveTo>
                    <a:pt x="12192000" y="0"/>
                  </a:moveTo>
                  <a:lnTo>
                    <a:pt x="0" y="0"/>
                  </a:lnTo>
                  <a:lnTo>
                    <a:pt x="0" y="1033678"/>
                  </a:lnTo>
                  <a:lnTo>
                    <a:pt x="12192000" y="103367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A40E">
                <a:alpha val="211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983202"/>
              <a:ext cx="12192000" cy="1033780"/>
            </a:xfrm>
            <a:custGeom>
              <a:avLst/>
              <a:gdLst/>
              <a:ahLst/>
              <a:cxnLst/>
              <a:rect l="l" t="t" r="r" b="b"/>
              <a:pathLst>
                <a:path w="12192000" h="1033779">
                  <a:moveTo>
                    <a:pt x="12192000" y="0"/>
                  </a:moveTo>
                  <a:lnTo>
                    <a:pt x="0" y="0"/>
                  </a:lnTo>
                  <a:lnTo>
                    <a:pt x="0" y="1033678"/>
                  </a:lnTo>
                  <a:lnTo>
                    <a:pt x="12192000" y="103367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F7F7F">
                <a:alpha val="211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016932"/>
              <a:ext cx="12192000" cy="1033780"/>
            </a:xfrm>
            <a:custGeom>
              <a:avLst/>
              <a:gdLst/>
              <a:ahLst/>
              <a:cxnLst/>
              <a:rect l="l" t="t" r="r" b="b"/>
              <a:pathLst>
                <a:path w="12192000" h="1033779">
                  <a:moveTo>
                    <a:pt x="12192000" y="0"/>
                  </a:moveTo>
                  <a:lnTo>
                    <a:pt x="0" y="0"/>
                  </a:lnTo>
                  <a:lnTo>
                    <a:pt x="0" y="1033678"/>
                  </a:lnTo>
                  <a:lnTo>
                    <a:pt x="12192000" y="103367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A40E">
                <a:alpha val="211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5447" y="166115"/>
            <a:ext cx="6703059" cy="631190"/>
          </a:xfrm>
          <a:custGeom>
            <a:avLst/>
            <a:gdLst/>
            <a:ahLst/>
            <a:cxnLst/>
            <a:rect l="l" t="t" r="r" b="b"/>
            <a:pathLst>
              <a:path w="6703059" h="631190">
                <a:moveTo>
                  <a:pt x="6597396" y="0"/>
                </a:moveTo>
                <a:lnTo>
                  <a:pt x="105155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5"/>
                </a:lnTo>
                <a:lnTo>
                  <a:pt x="0" y="525779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5" y="630935"/>
                </a:lnTo>
                <a:lnTo>
                  <a:pt x="6597396" y="630935"/>
                </a:lnTo>
                <a:lnTo>
                  <a:pt x="6638311" y="622667"/>
                </a:lnTo>
                <a:lnTo>
                  <a:pt x="6671738" y="600122"/>
                </a:lnTo>
                <a:lnTo>
                  <a:pt x="6694283" y="566695"/>
                </a:lnTo>
                <a:lnTo>
                  <a:pt x="6702552" y="525779"/>
                </a:lnTo>
                <a:lnTo>
                  <a:pt x="6702552" y="105155"/>
                </a:lnTo>
                <a:lnTo>
                  <a:pt x="6694283" y="64240"/>
                </a:lnTo>
                <a:lnTo>
                  <a:pt x="6671738" y="30813"/>
                </a:lnTo>
                <a:lnTo>
                  <a:pt x="6638311" y="8268"/>
                </a:lnTo>
                <a:lnTo>
                  <a:pt x="6597396" y="0"/>
                </a:lnTo>
                <a:close/>
              </a:path>
            </a:pathLst>
          </a:custGeom>
          <a:solidFill>
            <a:srgbClr val="FF9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1083" y="278384"/>
            <a:ext cx="563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ĐÁI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THÁO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ĐƯỜNG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1554" y="759713"/>
            <a:ext cx="3755390" cy="462280"/>
          </a:xfrm>
          <a:custGeom>
            <a:avLst/>
            <a:gdLst/>
            <a:ahLst/>
            <a:cxnLst/>
            <a:rect l="l" t="t" r="r" b="b"/>
            <a:pathLst>
              <a:path w="3755390" h="462280">
                <a:moveTo>
                  <a:pt x="3755136" y="0"/>
                </a:moveTo>
                <a:lnTo>
                  <a:pt x="0" y="0"/>
                </a:lnTo>
                <a:lnTo>
                  <a:pt x="0" y="461772"/>
                </a:lnTo>
                <a:lnTo>
                  <a:pt x="3755136" y="461772"/>
                </a:lnTo>
                <a:lnTo>
                  <a:pt x="3755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53047" y="1978279"/>
            <a:ext cx="51943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25" dirty="0">
                <a:solidFill>
                  <a:srgbClr val="D05400"/>
                </a:solidFill>
                <a:latin typeface="Arial MT"/>
                <a:cs typeface="Arial MT"/>
              </a:rPr>
              <a:t>02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3047" y="2959354"/>
            <a:ext cx="51943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25" dirty="0">
                <a:solidFill>
                  <a:srgbClr val="FFA40E"/>
                </a:solidFill>
                <a:latin typeface="Arial MT"/>
                <a:cs typeface="Arial MT"/>
              </a:rPr>
              <a:t>04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53047" y="3933266"/>
            <a:ext cx="51943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25" dirty="0">
                <a:solidFill>
                  <a:srgbClr val="2AC2AC"/>
                </a:solidFill>
                <a:latin typeface="Arial MT"/>
                <a:cs typeface="Arial MT"/>
              </a:rPr>
              <a:t>06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7180" y="4990592"/>
            <a:ext cx="51943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5" dirty="0">
                <a:solidFill>
                  <a:srgbClr val="00A485"/>
                </a:solidFill>
                <a:latin typeface="Arial MT"/>
                <a:cs typeface="Arial MT"/>
              </a:rPr>
              <a:t>07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53047" y="4917440"/>
            <a:ext cx="51943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5" dirty="0">
                <a:solidFill>
                  <a:srgbClr val="2993E1"/>
                </a:solidFill>
                <a:latin typeface="Arial MT"/>
                <a:cs typeface="Arial MT"/>
              </a:rPr>
              <a:t>08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67180" y="1978279"/>
            <a:ext cx="51943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25" dirty="0">
                <a:solidFill>
                  <a:srgbClr val="C00000"/>
                </a:solidFill>
                <a:latin typeface="Arial MT"/>
                <a:cs typeface="Arial MT"/>
              </a:rPr>
              <a:t>01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9180" y="2108073"/>
            <a:ext cx="3268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Hiệu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quả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giảm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glucose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máu.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7180" y="2956052"/>
            <a:ext cx="51943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25" dirty="0">
                <a:solidFill>
                  <a:srgbClr val="FF6600"/>
                </a:solidFill>
                <a:latin typeface="Arial MT"/>
                <a:cs typeface="Arial MT"/>
              </a:rPr>
              <a:t>03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9180" y="3052927"/>
            <a:ext cx="3495675" cy="6781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65"/>
              </a:spcBef>
              <a:buClr>
                <a:srgbClr val="FF6600"/>
              </a:buClr>
              <a:buFont typeface="Wingdings"/>
              <a:buChar char="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Tăng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cân: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TZDs,</a:t>
            </a:r>
            <a:r>
              <a:rPr sz="2000" spc="-10" dirty="0">
                <a:latin typeface="Calibri"/>
                <a:cs typeface="Calibri"/>
              </a:rPr>
              <a:t> Sulfonylureas,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latin typeface="Calibri"/>
                <a:cs typeface="Calibri"/>
              </a:rPr>
              <a:t>Glinides,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Insulin.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87031" y="1963013"/>
            <a:ext cx="3938270" cy="14344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D05400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Nguy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cơ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hạ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đường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huyết: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Glinides,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70"/>
              </a:spcBef>
            </a:pPr>
            <a:r>
              <a:rPr sz="2000" spc="-10" dirty="0">
                <a:latin typeface="Calibri"/>
                <a:cs typeface="Calibri"/>
              </a:rPr>
              <a:t>Sulfonylureas,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Insulin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C000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Giảm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cân:</a:t>
            </a:r>
            <a:r>
              <a:rPr sz="2000" spc="-10" dirty="0">
                <a:latin typeface="Calibri"/>
                <a:cs typeface="Calibri"/>
              </a:rPr>
              <a:t> GLP1-</a:t>
            </a:r>
            <a:r>
              <a:rPr sz="2000" dirty="0">
                <a:latin typeface="Calibri"/>
                <a:cs typeface="Calibri"/>
              </a:rPr>
              <a:t>RA,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SGLT2-</a:t>
            </a:r>
            <a:r>
              <a:rPr sz="2000" spc="-25" dirty="0">
                <a:latin typeface="Calibri"/>
                <a:cs typeface="Calibri"/>
              </a:rPr>
              <a:t>i</a:t>
            </a:r>
            <a:r>
              <a:rPr sz="1400" spc="-2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7180" y="3933266"/>
            <a:ext cx="51943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25" dirty="0">
                <a:solidFill>
                  <a:srgbClr val="00B050"/>
                </a:solidFill>
                <a:latin typeface="Arial MT"/>
                <a:cs typeface="Arial MT"/>
              </a:rPr>
              <a:t>05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9180" y="4030776"/>
            <a:ext cx="3648075" cy="6775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65"/>
              </a:spcBef>
              <a:buClr>
                <a:srgbClr val="00B050"/>
              </a:buClr>
              <a:buFont typeface="Wingdings"/>
              <a:buChar char="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Không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ảnh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hưởng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nhiều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lên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cân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65"/>
              </a:spcBef>
            </a:pPr>
            <a:r>
              <a:rPr sz="2000" dirty="0">
                <a:latin typeface="Calibri"/>
                <a:cs typeface="Calibri"/>
              </a:rPr>
              <a:t>nặng:</a:t>
            </a:r>
            <a:r>
              <a:rPr sz="2000" spc="-10" dirty="0">
                <a:latin typeface="Calibri"/>
                <a:cs typeface="Calibri"/>
              </a:rPr>
              <a:t> DPP4-</a:t>
            </a:r>
            <a:r>
              <a:rPr sz="2000" dirty="0">
                <a:latin typeface="Calibri"/>
                <a:cs typeface="Calibri"/>
              </a:rPr>
              <a:t>i,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Metformin.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87031" y="4087749"/>
            <a:ext cx="2622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2AC2AC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Lợi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ích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trên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mạch.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29180" y="5105527"/>
            <a:ext cx="2444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00A485"/>
              </a:buClr>
              <a:buFont typeface="Wingdings"/>
              <a:buChar char="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Tác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dụng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phụ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chính.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87031" y="5041493"/>
            <a:ext cx="3716654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7000"/>
              </a:lnSpc>
              <a:spcBef>
                <a:spcPts val="100"/>
              </a:spcBef>
              <a:buClr>
                <a:srgbClr val="2993E1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Giá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thuốc: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cân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nhắc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dựa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trên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chi </a:t>
            </a:r>
            <a:r>
              <a:rPr sz="2000" dirty="0">
                <a:latin typeface="Calibri"/>
                <a:cs typeface="Calibri"/>
              </a:rPr>
              <a:t>phí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và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hiệu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quả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điều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trị.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73577" y="6474358"/>
            <a:ext cx="57518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Nguồn: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Hướng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dẫn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chẩn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đoán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và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điều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trị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Đái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tháo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đường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Type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2-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Bộ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Tế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</a:t>
            </a:r>
            <a:r>
              <a:rPr lang="en-US" sz="1400" spc="-20" dirty="0">
                <a:latin typeface="Calibri"/>
                <a:cs typeface="Calibri"/>
              </a:rPr>
              <a:t>20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13277" y="1379931"/>
            <a:ext cx="6334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Các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yếu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tố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cần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xem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xét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khi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lựa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chọn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thuốc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điều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trị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-12191"/>
            <a:ext cx="12216765" cy="6882765"/>
            <a:chOff x="-12191" y="-12191"/>
            <a:chExt cx="12216765" cy="6882765"/>
          </a:xfrm>
        </p:grpSpPr>
        <p:sp>
          <p:nvSpPr>
            <p:cNvPr id="3" name="object 3"/>
            <p:cNvSpPr/>
            <p:nvPr/>
          </p:nvSpPr>
          <p:spPr>
            <a:xfrm>
              <a:off x="0" y="6754367"/>
              <a:ext cx="1191895" cy="104139"/>
            </a:xfrm>
            <a:custGeom>
              <a:avLst/>
              <a:gdLst/>
              <a:ahLst/>
              <a:cxnLst/>
              <a:rect l="l" t="t" r="r" b="b"/>
              <a:pathLst>
                <a:path w="1191895" h="104140">
                  <a:moveTo>
                    <a:pt x="1191768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191768" y="103632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7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1768" y="6754367"/>
              <a:ext cx="8616950" cy="104139"/>
            </a:xfrm>
            <a:custGeom>
              <a:avLst/>
              <a:gdLst/>
              <a:ahLst/>
              <a:cxnLst/>
              <a:rect l="l" t="t" r="r" b="b"/>
              <a:pathLst>
                <a:path w="8616950" h="104140">
                  <a:moveTo>
                    <a:pt x="861669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8616696" y="103632"/>
                  </a:lnTo>
                  <a:lnTo>
                    <a:pt x="8616696" y="0"/>
                  </a:lnTo>
                  <a:close/>
                </a:path>
              </a:pathLst>
            </a:custGeom>
            <a:solidFill>
              <a:srgbClr val="21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66115"/>
            <a:ext cx="6703059" cy="631190"/>
          </a:xfrm>
          <a:custGeom>
            <a:avLst/>
            <a:gdLst/>
            <a:ahLst/>
            <a:cxnLst/>
            <a:rect l="l" t="t" r="r" b="b"/>
            <a:pathLst>
              <a:path w="6703059" h="631190">
                <a:moveTo>
                  <a:pt x="6597396" y="0"/>
                </a:moveTo>
                <a:lnTo>
                  <a:pt x="105155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5"/>
                </a:lnTo>
                <a:lnTo>
                  <a:pt x="0" y="525779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5" y="630935"/>
                </a:lnTo>
                <a:lnTo>
                  <a:pt x="6597396" y="630935"/>
                </a:lnTo>
                <a:lnTo>
                  <a:pt x="6638311" y="622667"/>
                </a:lnTo>
                <a:lnTo>
                  <a:pt x="6671738" y="600122"/>
                </a:lnTo>
                <a:lnTo>
                  <a:pt x="6694283" y="566695"/>
                </a:lnTo>
                <a:lnTo>
                  <a:pt x="6702552" y="525779"/>
                </a:lnTo>
                <a:lnTo>
                  <a:pt x="6702552" y="105155"/>
                </a:lnTo>
                <a:lnTo>
                  <a:pt x="6694283" y="64240"/>
                </a:lnTo>
                <a:lnTo>
                  <a:pt x="6671738" y="30813"/>
                </a:lnTo>
                <a:lnTo>
                  <a:pt x="6638311" y="8268"/>
                </a:lnTo>
                <a:lnTo>
                  <a:pt x="6597396" y="0"/>
                </a:lnTo>
                <a:close/>
              </a:path>
            </a:pathLst>
          </a:custGeom>
          <a:solidFill>
            <a:srgbClr val="FF97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1083" y="278384"/>
            <a:ext cx="3227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ĐÁI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THÁO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0802" y="319957"/>
            <a:ext cx="231902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ĐƯỜNG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536" y="746696"/>
            <a:ext cx="3781425" cy="488315"/>
            <a:chOff x="228536" y="746696"/>
            <a:chExt cx="3781425" cy="488315"/>
          </a:xfrm>
        </p:grpSpPr>
        <p:sp>
          <p:nvSpPr>
            <p:cNvPr id="6" name="object 6"/>
            <p:cNvSpPr/>
            <p:nvPr/>
          </p:nvSpPr>
          <p:spPr>
            <a:xfrm>
              <a:off x="241554" y="759713"/>
              <a:ext cx="3755390" cy="462280"/>
            </a:xfrm>
            <a:custGeom>
              <a:avLst/>
              <a:gdLst/>
              <a:ahLst/>
              <a:cxnLst/>
              <a:rect l="l" t="t" r="r" b="b"/>
              <a:pathLst>
                <a:path w="3755390" h="462280">
                  <a:moveTo>
                    <a:pt x="3755136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3755136" y="461772"/>
                  </a:lnTo>
                  <a:lnTo>
                    <a:pt x="3755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554" y="759713"/>
              <a:ext cx="3755390" cy="462280"/>
            </a:xfrm>
            <a:custGeom>
              <a:avLst/>
              <a:gdLst/>
              <a:ahLst/>
              <a:cxnLst/>
              <a:rect l="l" t="t" r="r" b="b"/>
              <a:pathLst>
                <a:path w="3755390" h="462280">
                  <a:moveTo>
                    <a:pt x="0" y="461772"/>
                  </a:moveTo>
                  <a:lnTo>
                    <a:pt x="3755136" y="461772"/>
                  </a:lnTo>
                  <a:lnTo>
                    <a:pt x="3755136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5908">
              <a:solidFill>
                <a:srgbClr val="FF9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9836" y="785241"/>
            <a:ext cx="3559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3.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Phác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đồ</a:t>
            </a:r>
            <a:r>
              <a:rPr sz="2400" b="1" spc="-2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điều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trị</a:t>
            </a:r>
            <a:r>
              <a:rPr sz="2400" b="1" spc="-3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T2DM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6E7543-3912-08FB-3DF0-516A1320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71" t="200" r="10471" b="-200"/>
          <a:stretch/>
        </p:blipFill>
        <p:spPr>
          <a:xfrm>
            <a:off x="927354" y="-9832"/>
            <a:ext cx="115062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21191" y="2929099"/>
            <a:ext cx="9144000" cy="1021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6667" dirty="0">
                <a:solidFill>
                  <a:srgbClr val="517EA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Xin </a:t>
            </a:r>
            <a:r>
              <a:rPr lang="en-US" sz="6667" dirty="0" err="1">
                <a:solidFill>
                  <a:srgbClr val="517EA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chân</a:t>
            </a:r>
            <a:r>
              <a:rPr lang="en-US" sz="6667" dirty="0">
                <a:solidFill>
                  <a:srgbClr val="517EA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667" dirty="0" err="1">
                <a:solidFill>
                  <a:srgbClr val="517EA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thành</a:t>
            </a:r>
            <a:r>
              <a:rPr lang="en-US" sz="6667" dirty="0">
                <a:solidFill>
                  <a:srgbClr val="517EA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667" dirty="0" err="1">
                <a:solidFill>
                  <a:srgbClr val="517EA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cảm</a:t>
            </a:r>
            <a:r>
              <a:rPr lang="en-US" sz="6667" dirty="0">
                <a:solidFill>
                  <a:srgbClr val="517EA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667" dirty="0" err="1">
                <a:solidFill>
                  <a:srgbClr val="517EA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ơn</a:t>
            </a:r>
            <a:r>
              <a:rPr lang="en-US" sz="6667" dirty="0">
                <a:solidFill>
                  <a:srgbClr val="517EA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!</a:t>
            </a:r>
          </a:p>
        </p:txBody>
      </p:sp>
      <p:sp>
        <p:nvSpPr>
          <p:cNvPr id="5" name="Freeform 5"/>
          <p:cNvSpPr/>
          <p:nvPr/>
        </p:nvSpPr>
        <p:spPr>
          <a:xfrm rot="1155628" flipH="1">
            <a:off x="-329133" y="-722129"/>
            <a:ext cx="2138433" cy="5247689"/>
          </a:xfrm>
          <a:custGeom>
            <a:avLst/>
            <a:gdLst/>
            <a:ahLst/>
            <a:cxnLst/>
            <a:rect l="l" t="t" r="r" b="b"/>
            <a:pathLst>
              <a:path w="3207650" h="7871533">
                <a:moveTo>
                  <a:pt x="3207649" y="0"/>
                </a:moveTo>
                <a:lnTo>
                  <a:pt x="0" y="0"/>
                </a:lnTo>
                <a:lnTo>
                  <a:pt x="0" y="7871532"/>
                </a:lnTo>
                <a:lnTo>
                  <a:pt x="3207649" y="7871532"/>
                </a:lnTo>
                <a:lnTo>
                  <a:pt x="320764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414013" y="515900"/>
            <a:ext cx="2414358" cy="2109545"/>
          </a:xfrm>
          <a:custGeom>
            <a:avLst/>
            <a:gdLst/>
            <a:ahLst/>
            <a:cxnLst/>
            <a:rect l="l" t="t" r="r" b="b"/>
            <a:pathLst>
              <a:path w="3621537" h="3164318">
                <a:moveTo>
                  <a:pt x="3621537" y="0"/>
                </a:moveTo>
                <a:lnTo>
                  <a:pt x="0" y="0"/>
                </a:lnTo>
                <a:lnTo>
                  <a:pt x="0" y="3164318"/>
                </a:lnTo>
                <a:lnTo>
                  <a:pt x="3621537" y="3164318"/>
                </a:lnTo>
                <a:lnTo>
                  <a:pt x="362153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5628" flipH="1">
            <a:off x="11122784" y="3187318"/>
            <a:ext cx="2138433" cy="5247689"/>
          </a:xfrm>
          <a:custGeom>
            <a:avLst/>
            <a:gdLst/>
            <a:ahLst/>
            <a:cxnLst/>
            <a:rect l="l" t="t" r="r" b="b"/>
            <a:pathLst>
              <a:path w="3207650" h="7871533">
                <a:moveTo>
                  <a:pt x="3207650" y="0"/>
                </a:moveTo>
                <a:lnTo>
                  <a:pt x="0" y="0"/>
                </a:lnTo>
                <a:lnTo>
                  <a:pt x="0" y="7871532"/>
                </a:lnTo>
                <a:lnTo>
                  <a:pt x="3207650" y="7871532"/>
                </a:lnTo>
                <a:lnTo>
                  <a:pt x="320765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073818" y="4459612"/>
            <a:ext cx="1960043" cy="1712588"/>
          </a:xfrm>
          <a:custGeom>
            <a:avLst/>
            <a:gdLst/>
            <a:ahLst/>
            <a:cxnLst/>
            <a:rect l="l" t="t" r="r" b="b"/>
            <a:pathLst>
              <a:path w="2940065" h="2568882">
                <a:moveTo>
                  <a:pt x="0" y="0"/>
                </a:moveTo>
                <a:lnTo>
                  <a:pt x="2940065" y="0"/>
                </a:lnTo>
                <a:lnTo>
                  <a:pt x="2940065" y="2568882"/>
                </a:lnTo>
                <a:lnTo>
                  <a:pt x="0" y="25688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á trình chuyển hóa glucose từ thức ăn vào cơ thể">
            <a:extLst>
              <a:ext uri="{FF2B5EF4-FFF2-40B4-BE49-F238E27FC236}">
                <a16:creationId xmlns:a16="http://schemas.microsoft.com/office/drawing/2014/main" id="{C8A436A4-041B-46CC-4989-A1EF9248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714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42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56410-33D4-3FD6-2B53-7A40911FF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16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EA48A-7545-DDB4-E66F-E48E9B840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982" y="304800"/>
            <a:ext cx="8382218" cy="63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46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66115"/>
            <a:ext cx="6703059" cy="631190"/>
          </a:xfrm>
          <a:custGeom>
            <a:avLst/>
            <a:gdLst/>
            <a:ahLst/>
            <a:cxnLst/>
            <a:rect l="l" t="t" r="r" b="b"/>
            <a:pathLst>
              <a:path w="6703059" h="631190">
                <a:moveTo>
                  <a:pt x="6597396" y="0"/>
                </a:moveTo>
                <a:lnTo>
                  <a:pt x="105155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5"/>
                </a:lnTo>
                <a:lnTo>
                  <a:pt x="0" y="525779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5" y="630935"/>
                </a:lnTo>
                <a:lnTo>
                  <a:pt x="6597396" y="630935"/>
                </a:lnTo>
                <a:lnTo>
                  <a:pt x="6638311" y="622667"/>
                </a:lnTo>
                <a:lnTo>
                  <a:pt x="6671738" y="600122"/>
                </a:lnTo>
                <a:lnTo>
                  <a:pt x="6694283" y="566695"/>
                </a:lnTo>
                <a:lnTo>
                  <a:pt x="6702552" y="525779"/>
                </a:lnTo>
                <a:lnTo>
                  <a:pt x="6702552" y="105155"/>
                </a:lnTo>
                <a:lnTo>
                  <a:pt x="6694283" y="64240"/>
                </a:lnTo>
                <a:lnTo>
                  <a:pt x="6671738" y="30813"/>
                </a:lnTo>
                <a:lnTo>
                  <a:pt x="6638311" y="8268"/>
                </a:lnTo>
                <a:lnTo>
                  <a:pt x="6597396" y="0"/>
                </a:lnTo>
                <a:close/>
              </a:path>
            </a:pathLst>
          </a:custGeom>
          <a:solidFill>
            <a:srgbClr val="218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419" y="278384"/>
            <a:ext cx="6350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I.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ĐẠI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CƯƠNG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VỀ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BỆNH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ĐÁI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THÁO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ĐƯỜNG</a:t>
            </a:r>
          </a:p>
        </p:txBody>
      </p:sp>
      <p:sp>
        <p:nvSpPr>
          <p:cNvPr id="4" name="object 4"/>
          <p:cNvSpPr/>
          <p:nvPr/>
        </p:nvSpPr>
        <p:spPr>
          <a:xfrm>
            <a:off x="241554" y="759713"/>
            <a:ext cx="2113915" cy="462280"/>
          </a:xfrm>
          <a:custGeom>
            <a:avLst/>
            <a:gdLst/>
            <a:ahLst/>
            <a:cxnLst/>
            <a:rect l="l" t="t" r="r" b="b"/>
            <a:pathLst>
              <a:path w="2113915" h="462280">
                <a:moveTo>
                  <a:pt x="2113788" y="0"/>
                </a:moveTo>
                <a:lnTo>
                  <a:pt x="0" y="0"/>
                </a:lnTo>
                <a:lnTo>
                  <a:pt x="0" y="461772"/>
                </a:lnTo>
                <a:lnTo>
                  <a:pt x="2113788" y="461772"/>
                </a:lnTo>
                <a:lnTo>
                  <a:pt x="2113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554" y="759713"/>
            <a:ext cx="2113915" cy="462280"/>
          </a:xfrm>
          <a:prstGeom prst="rect">
            <a:avLst/>
          </a:prstGeom>
          <a:ln w="25908">
            <a:solidFill>
              <a:srgbClr val="3A81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1.</a:t>
            </a:r>
            <a:r>
              <a:rPr sz="2400" b="1" spc="-15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Định</a:t>
            </a:r>
            <a:r>
              <a:rPr sz="2400" b="1" spc="-15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D405D"/>
                </a:solidFill>
                <a:latin typeface="Arial"/>
                <a:cs typeface="Arial"/>
              </a:rPr>
              <a:t>nghĩa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492" y="1336624"/>
            <a:ext cx="5652770" cy="447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Theo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Hiệp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hội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ĐTĐ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Hoa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Kỳ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(ADA)</a:t>
            </a:r>
            <a:r>
              <a:rPr sz="1800" b="1" spc="-20" dirty="0">
                <a:latin typeface="Tahoma"/>
                <a:cs typeface="Tahoma"/>
              </a:rPr>
              <a:t> 2017</a:t>
            </a:r>
            <a:endParaRPr sz="1800">
              <a:latin typeface="Tahoma"/>
              <a:cs typeface="Tahoma"/>
            </a:endParaRPr>
          </a:p>
          <a:p>
            <a:pPr marL="241300" marR="5715" algn="just">
              <a:lnSpc>
                <a:spcPct val="150000"/>
              </a:lnSpc>
              <a:spcBef>
                <a:spcPts val="450"/>
              </a:spcBef>
            </a:pPr>
            <a:r>
              <a:rPr sz="1800" spc="-10" dirty="0">
                <a:latin typeface="Tahoma"/>
                <a:cs typeface="Tahoma"/>
              </a:rPr>
              <a:t>“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Đái</a:t>
            </a:r>
            <a:r>
              <a:rPr sz="1800" spc="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tháo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đường</a:t>
            </a:r>
            <a:r>
              <a:rPr sz="1800" spc="1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là</a:t>
            </a:r>
            <a:r>
              <a:rPr sz="1800" spc="1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mộ</a:t>
            </a:r>
            <a:r>
              <a:rPr sz="1800" dirty="0">
                <a:latin typeface="Tahoma"/>
                <a:cs typeface="Tahoma"/>
              </a:rPr>
              <a:t>t</a:t>
            </a:r>
            <a:r>
              <a:rPr sz="1800" spc="100" dirty="0"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1689D0"/>
                </a:solidFill>
                <a:latin typeface="Tahoma"/>
                <a:cs typeface="Tahoma"/>
              </a:rPr>
              <a:t>n</a:t>
            </a:r>
            <a:r>
              <a:rPr sz="1800" b="1" spc="-5" dirty="0">
                <a:solidFill>
                  <a:srgbClr val="1689D0"/>
                </a:solidFill>
                <a:latin typeface="Tahoma"/>
                <a:cs typeface="Tahoma"/>
              </a:rPr>
              <a:t>h</a:t>
            </a:r>
            <a:r>
              <a:rPr sz="1800" b="1" spc="-10" dirty="0">
                <a:solidFill>
                  <a:srgbClr val="1689D0"/>
                </a:solidFill>
                <a:latin typeface="Tahoma"/>
                <a:cs typeface="Tahoma"/>
              </a:rPr>
              <a:t>ó</a:t>
            </a:r>
            <a:r>
              <a:rPr sz="1800" b="1" dirty="0">
                <a:solidFill>
                  <a:srgbClr val="1689D0"/>
                </a:solidFill>
                <a:latin typeface="Tahoma"/>
                <a:cs typeface="Tahoma"/>
              </a:rPr>
              <a:t>m</a:t>
            </a:r>
            <a:r>
              <a:rPr sz="1800" b="1" spc="145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1689D0"/>
                </a:solidFill>
                <a:latin typeface="Tahoma"/>
                <a:cs typeface="Tahoma"/>
              </a:rPr>
              <a:t>bệnh</a:t>
            </a:r>
            <a:r>
              <a:rPr sz="1800" b="1" spc="145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1689D0"/>
                </a:solidFill>
                <a:latin typeface="Tahoma"/>
                <a:cs typeface="Tahoma"/>
              </a:rPr>
              <a:t>chuyển</a:t>
            </a:r>
            <a:r>
              <a:rPr sz="1800" b="1" spc="135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689D0"/>
                </a:solidFill>
                <a:latin typeface="Tahoma"/>
                <a:cs typeface="Tahoma"/>
              </a:rPr>
              <a:t>hóa</a:t>
            </a:r>
            <a:r>
              <a:rPr sz="1800" spc="-5" dirty="0">
                <a:latin typeface="Tahoma"/>
                <a:cs typeface="Tahoma"/>
              </a:rPr>
              <a:t>,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đặc</a:t>
            </a:r>
            <a:r>
              <a:rPr sz="1800" spc="3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trưng</a:t>
            </a:r>
            <a:r>
              <a:rPr sz="1800" spc="33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bởi</a:t>
            </a:r>
            <a:r>
              <a:rPr sz="1800" spc="3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việc</a:t>
            </a:r>
            <a:r>
              <a:rPr sz="1800" spc="330" dirty="0"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1689D0"/>
                </a:solidFill>
                <a:latin typeface="Tahoma"/>
                <a:cs typeface="Tahoma"/>
              </a:rPr>
              <a:t>tăng</a:t>
            </a:r>
            <a:r>
              <a:rPr sz="1800" b="1" spc="365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689D0"/>
                </a:solidFill>
                <a:latin typeface="Tahoma"/>
                <a:cs typeface="Tahoma"/>
              </a:rPr>
              <a:t>đường</a:t>
            </a:r>
            <a:r>
              <a:rPr sz="1800" b="1" spc="365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689D0"/>
                </a:solidFill>
                <a:latin typeface="Tahoma"/>
                <a:cs typeface="Tahoma"/>
              </a:rPr>
              <a:t>h</a:t>
            </a:r>
            <a:r>
              <a:rPr sz="1800" b="1" spc="-790" dirty="0">
                <a:solidFill>
                  <a:srgbClr val="1689D0"/>
                </a:solidFill>
                <a:latin typeface="Tahoma"/>
                <a:cs typeface="Tahoma"/>
              </a:rPr>
              <a:t>u</a:t>
            </a:r>
            <a:r>
              <a:rPr sz="1800" u="sng" spc="335" dirty="0">
                <a:solidFill>
                  <a:srgbClr val="1689D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spc="-944" dirty="0">
                <a:solidFill>
                  <a:srgbClr val="1689D0"/>
                </a:solidFill>
                <a:latin typeface="Tahoma"/>
                <a:cs typeface="Tahoma"/>
              </a:rPr>
              <a:t>y</a:t>
            </a:r>
            <a:r>
              <a:rPr sz="1800" u="sng" spc="475" dirty="0">
                <a:solidFill>
                  <a:srgbClr val="1689D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689D0"/>
                </a:solidFill>
                <a:latin typeface="Tahoma"/>
                <a:cs typeface="Tahoma"/>
              </a:rPr>
              <a:t>ết</a:t>
            </a:r>
            <a:r>
              <a:rPr sz="1800" b="1" spc="365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689D0"/>
                </a:solidFill>
                <a:latin typeface="Tahoma"/>
                <a:cs typeface="Tahoma"/>
              </a:rPr>
              <a:t>mạ</a:t>
            </a:r>
            <a:r>
              <a:rPr sz="1800" b="1" dirty="0">
                <a:solidFill>
                  <a:srgbClr val="1689D0"/>
                </a:solidFill>
                <a:latin typeface="Tahoma"/>
                <a:cs typeface="Tahoma"/>
              </a:rPr>
              <a:t>n</a:t>
            </a:r>
            <a:r>
              <a:rPr sz="1800" b="1" spc="370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689D0"/>
                </a:solidFill>
                <a:latin typeface="Tahoma"/>
                <a:cs typeface="Tahoma"/>
              </a:rPr>
              <a:t>t</a:t>
            </a:r>
            <a:r>
              <a:rPr sz="1800" b="1" spc="-10" dirty="0">
                <a:solidFill>
                  <a:srgbClr val="1689D0"/>
                </a:solidFill>
                <a:latin typeface="Tahoma"/>
                <a:cs typeface="Tahoma"/>
              </a:rPr>
              <a:t>í</a:t>
            </a:r>
            <a:r>
              <a:rPr sz="1800" b="1" spc="-5" dirty="0">
                <a:solidFill>
                  <a:srgbClr val="1689D0"/>
                </a:solidFill>
                <a:latin typeface="Tahoma"/>
                <a:cs typeface="Tahoma"/>
              </a:rPr>
              <a:t>nh </a:t>
            </a:r>
            <a:r>
              <a:rPr sz="1800" spc="-15" dirty="0">
                <a:latin typeface="Tahoma"/>
                <a:cs typeface="Tahoma"/>
              </a:rPr>
              <a:t>do:</a:t>
            </a:r>
            <a:endParaRPr sz="1800">
              <a:latin typeface="Tahoma"/>
              <a:cs typeface="Tahoma"/>
            </a:endParaRPr>
          </a:p>
          <a:p>
            <a:pPr marL="354965" indent="-342265" algn="just">
              <a:lnSpc>
                <a:spcPct val="100000"/>
              </a:lnSpc>
              <a:spcBef>
                <a:spcPts val="1080"/>
              </a:spcBef>
              <a:buClr>
                <a:srgbClr val="1689D0"/>
              </a:buClr>
              <a:buSzPct val="119444"/>
              <a:buFont typeface="Wingdings"/>
              <a:buChar char=""/>
              <a:tabLst>
                <a:tab pos="354965" algn="l"/>
              </a:tabLst>
            </a:pPr>
            <a:r>
              <a:rPr sz="1800" dirty="0">
                <a:latin typeface="Tahoma"/>
                <a:cs typeface="Tahoma"/>
              </a:rPr>
              <a:t>Sự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khiếm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khuyết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trong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việc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tiết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Insulin.</a:t>
            </a:r>
            <a:endParaRPr sz="1800">
              <a:latin typeface="Tahoma"/>
              <a:cs typeface="Tahoma"/>
            </a:endParaRPr>
          </a:p>
          <a:p>
            <a:pPr marL="354965" indent="-342265" algn="just">
              <a:lnSpc>
                <a:spcPct val="100000"/>
              </a:lnSpc>
              <a:spcBef>
                <a:spcPts val="1080"/>
              </a:spcBef>
              <a:buClr>
                <a:srgbClr val="1689D0"/>
              </a:buClr>
              <a:buSzPct val="119444"/>
              <a:buFont typeface="Wingdings"/>
              <a:buChar char=""/>
              <a:tabLst>
                <a:tab pos="354965" algn="l"/>
              </a:tabLst>
            </a:pPr>
            <a:r>
              <a:rPr sz="1800" dirty="0">
                <a:latin typeface="Tahoma"/>
                <a:cs typeface="Tahoma"/>
              </a:rPr>
              <a:t>Khiếm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khuyết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tác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dụng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của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Insulin.</a:t>
            </a:r>
            <a:endParaRPr sz="1800">
              <a:latin typeface="Tahoma"/>
              <a:cs typeface="Tahoma"/>
            </a:endParaRPr>
          </a:p>
          <a:p>
            <a:pPr marL="354965" indent="-342265" algn="just">
              <a:lnSpc>
                <a:spcPct val="100000"/>
              </a:lnSpc>
              <a:spcBef>
                <a:spcPts val="1080"/>
              </a:spcBef>
              <a:buClr>
                <a:srgbClr val="1689D0"/>
              </a:buClr>
              <a:buSzPct val="119444"/>
              <a:buFont typeface="Wingdings"/>
              <a:buChar char=""/>
              <a:tabLst>
                <a:tab pos="354965" algn="l"/>
              </a:tabLst>
            </a:pPr>
            <a:r>
              <a:rPr sz="1800" dirty="0">
                <a:latin typeface="Tahoma"/>
                <a:cs typeface="Tahoma"/>
              </a:rPr>
              <a:t>Hoặc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kết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hợp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cả</a:t>
            </a:r>
            <a:r>
              <a:rPr sz="1800" spc="-20" dirty="0">
                <a:latin typeface="Tahoma"/>
                <a:cs typeface="Tahoma"/>
              </a:rPr>
              <a:t> hai.</a:t>
            </a:r>
            <a:endParaRPr sz="1800">
              <a:latin typeface="Tahoma"/>
              <a:cs typeface="Tahoma"/>
            </a:endParaRPr>
          </a:p>
          <a:p>
            <a:pPr marL="2413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ahoma"/>
                <a:cs typeface="Tahoma"/>
              </a:rPr>
              <a:t>Việc</a:t>
            </a:r>
            <a:r>
              <a:rPr sz="1800" spc="2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tăng</a:t>
            </a:r>
            <a:r>
              <a:rPr sz="1800" spc="20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đường</a:t>
            </a:r>
            <a:r>
              <a:rPr sz="1800" spc="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huyết</a:t>
            </a:r>
            <a:r>
              <a:rPr sz="1800" spc="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mạn</a:t>
            </a:r>
            <a:r>
              <a:rPr sz="1800" spc="1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tính</a:t>
            </a:r>
            <a:r>
              <a:rPr sz="1800" spc="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của</a:t>
            </a:r>
            <a:r>
              <a:rPr sz="1800" spc="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bệnh</a:t>
            </a:r>
            <a:r>
              <a:rPr sz="1800" spc="1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đái</a:t>
            </a:r>
            <a:r>
              <a:rPr sz="1800" spc="20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tháo</a:t>
            </a:r>
            <a:endParaRPr sz="1800">
              <a:latin typeface="Tahoma"/>
              <a:cs typeface="Tahoma"/>
            </a:endParaRPr>
          </a:p>
          <a:p>
            <a:pPr marL="241300" marR="5080" algn="just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Tahoma"/>
                <a:cs typeface="Tahoma"/>
              </a:rPr>
              <a:t>đường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gây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nên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tác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hại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lâu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dài,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rối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loạn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chức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năng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và </a:t>
            </a:r>
            <a:r>
              <a:rPr sz="1800" dirty="0">
                <a:latin typeface="Tahoma"/>
                <a:cs typeface="Tahoma"/>
              </a:rPr>
              <a:t>suy</a:t>
            </a:r>
            <a:r>
              <a:rPr sz="1800" spc="4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nhiều</a:t>
            </a:r>
            <a:r>
              <a:rPr sz="1800" spc="4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cơ</a:t>
            </a:r>
            <a:r>
              <a:rPr sz="1800" spc="4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quan,</a:t>
            </a:r>
            <a:r>
              <a:rPr sz="1800" spc="4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đặc</a:t>
            </a:r>
            <a:r>
              <a:rPr sz="1800" spc="4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biệt</a:t>
            </a:r>
            <a:r>
              <a:rPr sz="1800" spc="4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là</a:t>
            </a:r>
            <a:r>
              <a:rPr sz="1800" spc="425" dirty="0"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689D0"/>
                </a:solidFill>
                <a:latin typeface="Tahoma"/>
                <a:cs typeface="Tahoma"/>
              </a:rPr>
              <a:t>mắt,</a:t>
            </a:r>
            <a:r>
              <a:rPr sz="1800" b="1" spc="459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689D0"/>
                </a:solidFill>
                <a:latin typeface="Tahoma"/>
                <a:cs typeface="Tahoma"/>
              </a:rPr>
              <a:t>thận,</a:t>
            </a:r>
            <a:r>
              <a:rPr sz="1800" b="1" spc="455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689D0"/>
                </a:solidFill>
                <a:latin typeface="Tahoma"/>
                <a:cs typeface="Tahoma"/>
              </a:rPr>
              <a:t>thần </a:t>
            </a:r>
            <a:r>
              <a:rPr sz="1800" b="1" dirty="0">
                <a:solidFill>
                  <a:srgbClr val="1689D0"/>
                </a:solidFill>
                <a:latin typeface="Tahoma"/>
                <a:cs typeface="Tahoma"/>
              </a:rPr>
              <a:t>kinh,</a:t>
            </a:r>
            <a:r>
              <a:rPr sz="1800" b="1" spc="-10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689D0"/>
                </a:solidFill>
                <a:latin typeface="Tahoma"/>
                <a:cs typeface="Tahoma"/>
              </a:rPr>
              <a:t>tim</a:t>
            </a:r>
            <a:r>
              <a:rPr sz="1800" b="1" spc="-25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689D0"/>
                </a:solidFill>
                <a:latin typeface="Tahoma"/>
                <a:cs typeface="Tahoma"/>
              </a:rPr>
              <a:t>và</a:t>
            </a:r>
            <a:r>
              <a:rPr sz="1800" b="1" spc="-20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689D0"/>
                </a:solidFill>
                <a:latin typeface="Tahoma"/>
                <a:cs typeface="Tahoma"/>
              </a:rPr>
              <a:t>mạch</a:t>
            </a:r>
            <a:r>
              <a:rPr sz="1800" b="1" spc="-15" dirty="0">
                <a:solidFill>
                  <a:srgbClr val="1689D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689D0"/>
                </a:solidFill>
                <a:latin typeface="Tahoma"/>
                <a:cs typeface="Tahoma"/>
              </a:rPr>
              <a:t>máu.”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2469" y="1443604"/>
            <a:ext cx="5826823" cy="42308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57494" y="6508496"/>
            <a:ext cx="6173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1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imes New Roman"/>
                <a:cs typeface="Times New Roman"/>
              </a:rPr>
              <a:t>https://pdb101.rcsb.org/global-health/diabetes-mellitus/monitoring/complications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5447" y="166115"/>
            <a:ext cx="6703059" cy="631190"/>
          </a:xfrm>
          <a:custGeom>
            <a:avLst/>
            <a:gdLst/>
            <a:ahLst/>
            <a:cxnLst/>
            <a:rect l="l" t="t" r="r" b="b"/>
            <a:pathLst>
              <a:path w="6703059" h="631190">
                <a:moveTo>
                  <a:pt x="6597396" y="0"/>
                </a:moveTo>
                <a:lnTo>
                  <a:pt x="105155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5"/>
                </a:lnTo>
                <a:lnTo>
                  <a:pt x="0" y="525779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5" y="630935"/>
                </a:lnTo>
                <a:lnTo>
                  <a:pt x="6597396" y="630935"/>
                </a:lnTo>
                <a:lnTo>
                  <a:pt x="6638311" y="622667"/>
                </a:lnTo>
                <a:lnTo>
                  <a:pt x="6671738" y="600122"/>
                </a:lnTo>
                <a:lnTo>
                  <a:pt x="6694283" y="566695"/>
                </a:lnTo>
                <a:lnTo>
                  <a:pt x="6702552" y="525779"/>
                </a:lnTo>
                <a:lnTo>
                  <a:pt x="6702552" y="105155"/>
                </a:lnTo>
                <a:lnTo>
                  <a:pt x="6694283" y="64240"/>
                </a:lnTo>
                <a:lnTo>
                  <a:pt x="6671738" y="30813"/>
                </a:lnTo>
                <a:lnTo>
                  <a:pt x="6638311" y="8268"/>
                </a:lnTo>
                <a:lnTo>
                  <a:pt x="6597396" y="0"/>
                </a:lnTo>
                <a:close/>
              </a:path>
            </a:pathLst>
          </a:custGeom>
          <a:solidFill>
            <a:srgbClr val="218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419" y="278384"/>
            <a:ext cx="6350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I.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ĐẠI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CƯƠNG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VỀ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BỆNH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ĐÁI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THÁO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ĐƯỜNG</a:t>
            </a:r>
          </a:p>
        </p:txBody>
      </p:sp>
      <p:sp>
        <p:nvSpPr>
          <p:cNvPr id="5" name="object 5"/>
          <p:cNvSpPr/>
          <p:nvPr/>
        </p:nvSpPr>
        <p:spPr>
          <a:xfrm>
            <a:off x="241554" y="759713"/>
            <a:ext cx="4246245" cy="462280"/>
          </a:xfrm>
          <a:custGeom>
            <a:avLst/>
            <a:gdLst/>
            <a:ahLst/>
            <a:cxnLst/>
            <a:rect l="l" t="t" r="r" b="b"/>
            <a:pathLst>
              <a:path w="4246245" h="462280">
                <a:moveTo>
                  <a:pt x="4245864" y="0"/>
                </a:moveTo>
                <a:lnTo>
                  <a:pt x="0" y="0"/>
                </a:lnTo>
                <a:lnTo>
                  <a:pt x="0" y="461772"/>
                </a:lnTo>
                <a:lnTo>
                  <a:pt x="4245864" y="461772"/>
                </a:lnTo>
                <a:lnTo>
                  <a:pt x="4245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554" y="759713"/>
            <a:ext cx="4246245" cy="462280"/>
          </a:xfrm>
          <a:prstGeom prst="rect">
            <a:avLst/>
          </a:prstGeom>
          <a:ln w="25907">
            <a:solidFill>
              <a:srgbClr val="3A81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2.</a:t>
            </a:r>
            <a:r>
              <a:rPr sz="2400" b="1" spc="-15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Phân</a:t>
            </a:r>
            <a:r>
              <a:rPr sz="2400" b="1" spc="-5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loại</a:t>
            </a:r>
            <a:r>
              <a:rPr sz="2400" b="1" spc="-20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đái</a:t>
            </a:r>
            <a:r>
              <a:rPr sz="2400" b="1" spc="-20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D405D"/>
                </a:solidFill>
                <a:latin typeface="Arial"/>
                <a:cs typeface="Arial"/>
              </a:rPr>
              <a:t>tháo</a:t>
            </a:r>
            <a:r>
              <a:rPr sz="2400" b="1" spc="-15" dirty="0">
                <a:solidFill>
                  <a:srgbClr val="1D405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D405D"/>
                </a:solidFill>
                <a:latin typeface="Arial"/>
                <a:cs typeface="Arial"/>
              </a:rPr>
              <a:t>đường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991" y="2354579"/>
            <a:ext cx="2298700" cy="1653539"/>
          </a:xfrm>
          <a:custGeom>
            <a:avLst/>
            <a:gdLst/>
            <a:ahLst/>
            <a:cxnLst/>
            <a:rect l="l" t="t" r="r" b="b"/>
            <a:pathLst>
              <a:path w="2298700" h="1653539">
                <a:moveTo>
                  <a:pt x="2022602" y="0"/>
                </a:moveTo>
                <a:lnTo>
                  <a:pt x="275602" y="0"/>
                </a:lnTo>
                <a:lnTo>
                  <a:pt x="226063" y="4442"/>
                </a:lnTo>
                <a:lnTo>
                  <a:pt x="179436" y="17248"/>
                </a:lnTo>
                <a:lnTo>
                  <a:pt x="136501" y="37639"/>
                </a:lnTo>
                <a:lnTo>
                  <a:pt x="98036" y="64834"/>
                </a:lnTo>
                <a:lnTo>
                  <a:pt x="64818" y="98054"/>
                </a:lnTo>
                <a:lnTo>
                  <a:pt x="37628" y="136520"/>
                </a:lnTo>
                <a:lnTo>
                  <a:pt x="17242" y="179451"/>
                </a:lnTo>
                <a:lnTo>
                  <a:pt x="4440" y="226067"/>
                </a:lnTo>
                <a:lnTo>
                  <a:pt x="0" y="275590"/>
                </a:lnTo>
                <a:lnTo>
                  <a:pt x="0" y="1377950"/>
                </a:lnTo>
                <a:lnTo>
                  <a:pt x="4440" y="1427505"/>
                </a:lnTo>
                <a:lnTo>
                  <a:pt x="17242" y="1474140"/>
                </a:lnTo>
                <a:lnTo>
                  <a:pt x="37628" y="1517076"/>
                </a:lnTo>
                <a:lnTo>
                  <a:pt x="64818" y="1555537"/>
                </a:lnTo>
                <a:lnTo>
                  <a:pt x="98036" y="1588747"/>
                </a:lnTo>
                <a:lnTo>
                  <a:pt x="136501" y="1615929"/>
                </a:lnTo>
                <a:lnTo>
                  <a:pt x="179436" y="1636306"/>
                </a:lnTo>
                <a:lnTo>
                  <a:pt x="226063" y="1649102"/>
                </a:lnTo>
                <a:lnTo>
                  <a:pt x="275602" y="1653540"/>
                </a:lnTo>
                <a:lnTo>
                  <a:pt x="2022602" y="1653540"/>
                </a:lnTo>
                <a:lnTo>
                  <a:pt x="2072124" y="1649102"/>
                </a:lnTo>
                <a:lnTo>
                  <a:pt x="2118740" y="1636306"/>
                </a:lnTo>
                <a:lnTo>
                  <a:pt x="2161671" y="1615929"/>
                </a:lnTo>
                <a:lnTo>
                  <a:pt x="2200137" y="1588747"/>
                </a:lnTo>
                <a:lnTo>
                  <a:pt x="2233357" y="1555537"/>
                </a:lnTo>
                <a:lnTo>
                  <a:pt x="2260552" y="1517076"/>
                </a:lnTo>
                <a:lnTo>
                  <a:pt x="2280943" y="1474140"/>
                </a:lnTo>
                <a:lnTo>
                  <a:pt x="2293749" y="1427505"/>
                </a:lnTo>
                <a:lnTo>
                  <a:pt x="2298191" y="1377950"/>
                </a:lnTo>
                <a:lnTo>
                  <a:pt x="2298191" y="275590"/>
                </a:lnTo>
                <a:lnTo>
                  <a:pt x="2293749" y="226067"/>
                </a:lnTo>
                <a:lnTo>
                  <a:pt x="2280943" y="179451"/>
                </a:lnTo>
                <a:lnTo>
                  <a:pt x="2260552" y="136520"/>
                </a:lnTo>
                <a:lnTo>
                  <a:pt x="2233357" y="98054"/>
                </a:lnTo>
                <a:lnTo>
                  <a:pt x="2200137" y="64834"/>
                </a:lnTo>
                <a:lnTo>
                  <a:pt x="2161671" y="37639"/>
                </a:lnTo>
                <a:lnTo>
                  <a:pt x="2118740" y="17248"/>
                </a:lnTo>
                <a:lnTo>
                  <a:pt x="2072124" y="4442"/>
                </a:lnTo>
                <a:lnTo>
                  <a:pt x="2022602" y="0"/>
                </a:lnTo>
                <a:close/>
              </a:path>
            </a:pathLst>
          </a:custGeom>
          <a:solidFill>
            <a:srgbClr val="2AC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3094" y="2658237"/>
            <a:ext cx="18262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Đái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tháo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đường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(T1DM)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44823" y="2354579"/>
            <a:ext cx="2298700" cy="1653539"/>
          </a:xfrm>
          <a:custGeom>
            <a:avLst/>
            <a:gdLst/>
            <a:ahLst/>
            <a:cxnLst/>
            <a:rect l="l" t="t" r="r" b="b"/>
            <a:pathLst>
              <a:path w="2298700" h="1653539">
                <a:moveTo>
                  <a:pt x="2022602" y="0"/>
                </a:moveTo>
                <a:lnTo>
                  <a:pt x="275589" y="0"/>
                </a:lnTo>
                <a:lnTo>
                  <a:pt x="226067" y="4442"/>
                </a:lnTo>
                <a:lnTo>
                  <a:pt x="179451" y="17248"/>
                </a:lnTo>
                <a:lnTo>
                  <a:pt x="136520" y="37639"/>
                </a:lnTo>
                <a:lnTo>
                  <a:pt x="98054" y="64834"/>
                </a:lnTo>
                <a:lnTo>
                  <a:pt x="64834" y="98054"/>
                </a:lnTo>
                <a:lnTo>
                  <a:pt x="37639" y="136520"/>
                </a:lnTo>
                <a:lnTo>
                  <a:pt x="17248" y="179451"/>
                </a:lnTo>
                <a:lnTo>
                  <a:pt x="4442" y="226067"/>
                </a:lnTo>
                <a:lnTo>
                  <a:pt x="0" y="275590"/>
                </a:lnTo>
                <a:lnTo>
                  <a:pt x="0" y="1377950"/>
                </a:lnTo>
                <a:lnTo>
                  <a:pt x="4442" y="1427505"/>
                </a:lnTo>
                <a:lnTo>
                  <a:pt x="17248" y="1474140"/>
                </a:lnTo>
                <a:lnTo>
                  <a:pt x="37639" y="1517076"/>
                </a:lnTo>
                <a:lnTo>
                  <a:pt x="64834" y="1555537"/>
                </a:lnTo>
                <a:lnTo>
                  <a:pt x="98054" y="1588747"/>
                </a:lnTo>
                <a:lnTo>
                  <a:pt x="136520" y="1615929"/>
                </a:lnTo>
                <a:lnTo>
                  <a:pt x="179451" y="1636306"/>
                </a:lnTo>
                <a:lnTo>
                  <a:pt x="226067" y="1649102"/>
                </a:lnTo>
                <a:lnTo>
                  <a:pt x="275589" y="1653540"/>
                </a:lnTo>
                <a:lnTo>
                  <a:pt x="2022602" y="1653540"/>
                </a:lnTo>
                <a:lnTo>
                  <a:pt x="2072124" y="1649102"/>
                </a:lnTo>
                <a:lnTo>
                  <a:pt x="2118740" y="1636306"/>
                </a:lnTo>
                <a:lnTo>
                  <a:pt x="2161671" y="1615929"/>
                </a:lnTo>
                <a:lnTo>
                  <a:pt x="2200137" y="1588747"/>
                </a:lnTo>
                <a:lnTo>
                  <a:pt x="2233357" y="1555537"/>
                </a:lnTo>
                <a:lnTo>
                  <a:pt x="2260552" y="1517076"/>
                </a:lnTo>
                <a:lnTo>
                  <a:pt x="2280943" y="1474140"/>
                </a:lnTo>
                <a:lnTo>
                  <a:pt x="2293749" y="1427505"/>
                </a:lnTo>
                <a:lnTo>
                  <a:pt x="2298191" y="1377950"/>
                </a:lnTo>
                <a:lnTo>
                  <a:pt x="2298191" y="275590"/>
                </a:lnTo>
                <a:lnTo>
                  <a:pt x="2293749" y="226067"/>
                </a:lnTo>
                <a:lnTo>
                  <a:pt x="2280943" y="179451"/>
                </a:lnTo>
                <a:lnTo>
                  <a:pt x="2260552" y="136520"/>
                </a:lnTo>
                <a:lnTo>
                  <a:pt x="2233357" y="98054"/>
                </a:lnTo>
                <a:lnTo>
                  <a:pt x="2200137" y="64834"/>
                </a:lnTo>
                <a:lnTo>
                  <a:pt x="2161671" y="37639"/>
                </a:lnTo>
                <a:lnTo>
                  <a:pt x="2118740" y="17248"/>
                </a:lnTo>
                <a:lnTo>
                  <a:pt x="2072124" y="4442"/>
                </a:lnTo>
                <a:lnTo>
                  <a:pt x="2022602" y="0"/>
                </a:lnTo>
                <a:close/>
              </a:path>
            </a:pathLst>
          </a:custGeom>
          <a:solidFill>
            <a:srgbClr val="3BC7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80282" y="2658237"/>
            <a:ext cx="182689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Đái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tháo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đường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(T2DM)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91655" y="2354579"/>
            <a:ext cx="2298700" cy="1653539"/>
          </a:xfrm>
          <a:custGeom>
            <a:avLst/>
            <a:gdLst/>
            <a:ahLst/>
            <a:cxnLst/>
            <a:rect l="l" t="t" r="r" b="b"/>
            <a:pathLst>
              <a:path w="2298700" h="1653539">
                <a:moveTo>
                  <a:pt x="2022602" y="0"/>
                </a:moveTo>
                <a:lnTo>
                  <a:pt x="275590" y="0"/>
                </a:lnTo>
                <a:lnTo>
                  <a:pt x="226067" y="4442"/>
                </a:lnTo>
                <a:lnTo>
                  <a:pt x="179451" y="17248"/>
                </a:lnTo>
                <a:lnTo>
                  <a:pt x="136520" y="37639"/>
                </a:lnTo>
                <a:lnTo>
                  <a:pt x="98054" y="64834"/>
                </a:lnTo>
                <a:lnTo>
                  <a:pt x="64834" y="98054"/>
                </a:lnTo>
                <a:lnTo>
                  <a:pt x="37639" y="136520"/>
                </a:lnTo>
                <a:lnTo>
                  <a:pt x="17248" y="179451"/>
                </a:lnTo>
                <a:lnTo>
                  <a:pt x="4442" y="226067"/>
                </a:lnTo>
                <a:lnTo>
                  <a:pt x="0" y="275590"/>
                </a:lnTo>
                <a:lnTo>
                  <a:pt x="0" y="1377950"/>
                </a:lnTo>
                <a:lnTo>
                  <a:pt x="4442" y="1427505"/>
                </a:lnTo>
                <a:lnTo>
                  <a:pt x="17248" y="1474140"/>
                </a:lnTo>
                <a:lnTo>
                  <a:pt x="37639" y="1517076"/>
                </a:lnTo>
                <a:lnTo>
                  <a:pt x="64834" y="1555537"/>
                </a:lnTo>
                <a:lnTo>
                  <a:pt x="98054" y="1588747"/>
                </a:lnTo>
                <a:lnTo>
                  <a:pt x="136520" y="1615929"/>
                </a:lnTo>
                <a:lnTo>
                  <a:pt x="179451" y="1636306"/>
                </a:lnTo>
                <a:lnTo>
                  <a:pt x="226067" y="1649102"/>
                </a:lnTo>
                <a:lnTo>
                  <a:pt x="275590" y="1653540"/>
                </a:lnTo>
                <a:lnTo>
                  <a:pt x="2022602" y="1653540"/>
                </a:lnTo>
                <a:lnTo>
                  <a:pt x="2072124" y="1649102"/>
                </a:lnTo>
                <a:lnTo>
                  <a:pt x="2118740" y="1636306"/>
                </a:lnTo>
                <a:lnTo>
                  <a:pt x="2161671" y="1615929"/>
                </a:lnTo>
                <a:lnTo>
                  <a:pt x="2200137" y="1588747"/>
                </a:lnTo>
                <a:lnTo>
                  <a:pt x="2233357" y="1555537"/>
                </a:lnTo>
                <a:lnTo>
                  <a:pt x="2260552" y="1517076"/>
                </a:lnTo>
                <a:lnTo>
                  <a:pt x="2280943" y="1474140"/>
                </a:lnTo>
                <a:lnTo>
                  <a:pt x="2293749" y="1427505"/>
                </a:lnTo>
                <a:lnTo>
                  <a:pt x="2298192" y="1377950"/>
                </a:lnTo>
                <a:lnTo>
                  <a:pt x="2298192" y="275590"/>
                </a:lnTo>
                <a:lnTo>
                  <a:pt x="2293749" y="226067"/>
                </a:lnTo>
                <a:lnTo>
                  <a:pt x="2280943" y="179451"/>
                </a:lnTo>
                <a:lnTo>
                  <a:pt x="2260552" y="136520"/>
                </a:lnTo>
                <a:lnTo>
                  <a:pt x="2233357" y="98054"/>
                </a:lnTo>
                <a:lnTo>
                  <a:pt x="2200137" y="64834"/>
                </a:lnTo>
                <a:lnTo>
                  <a:pt x="2161671" y="37639"/>
                </a:lnTo>
                <a:lnTo>
                  <a:pt x="2118740" y="17248"/>
                </a:lnTo>
                <a:lnTo>
                  <a:pt x="2072124" y="4442"/>
                </a:lnTo>
                <a:lnTo>
                  <a:pt x="2022602" y="0"/>
                </a:lnTo>
                <a:close/>
              </a:path>
            </a:pathLst>
          </a:custGeom>
          <a:solidFill>
            <a:srgbClr val="299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27621" y="2825877"/>
            <a:ext cx="18275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052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Đái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tháo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đường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thai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kì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38488" y="2354579"/>
            <a:ext cx="2298700" cy="1653539"/>
          </a:xfrm>
          <a:custGeom>
            <a:avLst/>
            <a:gdLst/>
            <a:ahLst/>
            <a:cxnLst/>
            <a:rect l="l" t="t" r="r" b="b"/>
            <a:pathLst>
              <a:path w="2298700" h="1653539">
                <a:moveTo>
                  <a:pt x="2022602" y="0"/>
                </a:moveTo>
                <a:lnTo>
                  <a:pt x="275589" y="0"/>
                </a:lnTo>
                <a:lnTo>
                  <a:pt x="226067" y="4442"/>
                </a:lnTo>
                <a:lnTo>
                  <a:pt x="179451" y="17248"/>
                </a:lnTo>
                <a:lnTo>
                  <a:pt x="136520" y="37639"/>
                </a:lnTo>
                <a:lnTo>
                  <a:pt x="98054" y="64834"/>
                </a:lnTo>
                <a:lnTo>
                  <a:pt x="64834" y="98054"/>
                </a:lnTo>
                <a:lnTo>
                  <a:pt x="37639" y="136520"/>
                </a:lnTo>
                <a:lnTo>
                  <a:pt x="17248" y="179451"/>
                </a:lnTo>
                <a:lnTo>
                  <a:pt x="4442" y="226067"/>
                </a:lnTo>
                <a:lnTo>
                  <a:pt x="0" y="275590"/>
                </a:lnTo>
                <a:lnTo>
                  <a:pt x="0" y="1377950"/>
                </a:lnTo>
                <a:lnTo>
                  <a:pt x="4442" y="1427505"/>
                </a:lnTo>
                <a:lnTo>
                  <a:pt x="17248" y="1474140"/>
                </a:lnTo>
                <a:lnTo>
                  <a:pt x="37639" y="1517076"/>
                </a:lnTo>
                <a:lnTo>
                  <a:pt x="64834" y="1555537"/>
                </a:lnTo>
                <a:lnTo>
                  <a:pt x="98054" y="1588747"/>
                </a:lnTo>
                <a:lnTo>
                  <a:pt x="136520" y="1615929"/>
                </a:lnTo>
                <a:lnTo>
                  <a:pt x="179451" y="1636306"/>
                </a:lnTo>
                <a:lnTo>
                  <a:pt x="226067" y="1649102"/>
                </a:lnTo>
                <a:lnTo>
                  <a:pt x="275589" y="1653540"/>
                </a:lnTo>
                <a:lnTo>
                  <a:pt x="2022602" y="1653540"/>
                </a:lnTo>
                <a:lnTo>
                  <a:pt x="2072124" y="1649102"/>
                </a:lnTo>
                <a:lnTo>
                  <a:pt x="2118740" y="1636306"/>
                </a:lnTo>
                <a:lnTo>
                  <a:pt x="2161671" y="1615929"/>
                </a:lnTo>
                <a:lnTo>
                  <a:pt x="2200137" y="1588747"/>
                </a:lnTo>
                <a:lnTo>
                  <a:pt x="2233357" y="1555537"/>
                </a:lnTo>
                <a:lnTo>
                  <a:pt x="2260552" y="1517076"/>
                </a:lnTo>
                <a:lnTo>
                  <a:pt x="2280943" y="1474140"/>
                </a:lnTo>
                <a:lnTo>
                  <a:pt x="2293749" y="1427505"/>
                </a:lnTo>
                <a:lnTo>
                  <a:pt x="2298191" y="1377950"/>
                </a:lnTo>
                <a:lnTo>
                  <a:pt x="2298191" y="275590"/>
                </a:lnTo>
                <a:lnTo>
                  <a:pt x="2293749" y="226067"/>
                </a:lnTo>
                <a:lnTo>
                  <a:pt x="2280943" y="179451"/>
                </a:lnTo>
                <a:lnTo>
                  <a:pt x="2260552" y="136520"/>
                </a:lnTo>
                <a:lnTo>
                  <a:pt x="2233357" y="98054"/>
                </a:lnTo>
                <a:lnTo>
                  <a:pt x="2200137" y="64834"/>
                </a:lnTo>
                <a:lnTo>
                  <a:pt x="2161671" y="37639"/>
                </a:lnTo>
                <a:lnTo>
                  <a:pt x="2118740" y="17248"/>
                </a:lnTo>
                <a:lnTo>
                  <a:pt x="2072124" y="4442"/>
                </a:lnTo>
                <a:lnTo>
                  <a:pt x="2022602" y="0"/>
                </a:lnTo>
                <a:close/>
              </a:path>
            </a:pathLst>
          </a:custGeom>
          <a:solidFill>
            <a:srgbClr val="FF3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05315" y="2490597"/>
            <a:ext cx="176783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marR="208915" indent="-1270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Đái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tháo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đường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2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nguyên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nhân khác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036" y="4149090"/>
            <a:ext cx="21418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còn</a:t>
            </a:r>
            <a:r>
              <a:rPr sz="1800" spc="1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gọi</a:t>
            </a:r>
            <a:r>
              <a:rPr sz="1800" spc="1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là</a:t>
            </a:r>
            <a:r>
              <a:rPr sz="1800" spc="1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ĐTĐ</a:t>
            </a:r>
            <a:r>
              <a:rPr sz="1800" spc="155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phụ </a:t>
            </a:r>
            <a:r>
              <a:rPr sz="1800" dirty="0">
                <a:latin typeface="Calibri"/>
                <a:cs typeface="Calibri"/>
              </a:rPr>
              <a:t>thuộc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Insulin,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chủ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yếu </a:t>
            </a:r>
            <a:r>
              <a:rPr sz="1800" dirty="0">
                <a:latin typeface="Calibri"/>
                <a:cs typeface="Calibri"/>
              </a:rPr>
              <a:t>là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hậu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quả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của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sự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phá </a:t>
            </a:r>
            <a:r>
              <a:rPr sz="1800" dirty="0">
                <a:latin typeface="Calibri"/>
                <a:cs typeface="Calibri"/>
              </a:rPr>
              <a:t>hủy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tế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bào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beta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đảo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036" y="5246624"/>
            <a:ext cx="2140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984" algn="l"/>
                <a:tab pos="1068705" algn="l"/>
                <a:tab pos="1632585" algn="l"/>
              </a:tabLst>
            </a:pPr>
            <a:r>
              <a:rPr sz="1800" spc="-25" dirty="0">
                <a:latin typeface="Calibri"/>
                <a:cs typeface="Calibri"/>
              </a:rPr>
              <a:t>tụy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dẫn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đến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b="1" spc="-20" dirty="0">
                <a:solidFill>
                  <a:srgbClr val="2AC2AC"/>
                </a:solidFill>
                <a:latin typeface="Calibri"/>
                <a:cs typeface="Calibri"/>
              </a:rPr>
              <a:t>thiếu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7036" y="5520944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AC2AC"/>
                </a:solidFill>
                <a:latin typeface="Calibri"/>
                <a:cs typeface="Calibri"/>
              </a:rPr>
              <a:t>Insulin</a:t>
            </a:r>
            <a:r>
              <a:rPr sz="1800" b="1" spc="-5" dirty="0">
                <a:solidFill>
                  <a:srgbClr val="2AC2A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AC2AC"/>
                </a:solidFill>
                <a:latin typeface="Calibri"/>
                <a:cs typeface="Calibri"/>
              </a:rPr>
              <a:t>tuyệt</a:t>
            </a:r>
            <a:r>
              <a:rPr sz="1800" b="1" spc="-40" dirty="0">
                <a:solidFill>
                  <a:srgbClr val="2AC2AC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AC2AC"/>
                </a:solidFill>
                <a:latin typeface="Calibri"/>
                <a:cs typeface="Calibri"/>
              </a:rPr>
              <a:t>đối.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4198" y="4149090"/>
            <a:ext cx="21405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còn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gọi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là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ĐTĐ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không </a:t>
            </a:r>
            <a:r>
              <a:rPr sz="1800" dirty="0">
                <a:latin typeface="Calibri"/>
                <a:cs typeface="Calibri"/>
              </a:rPr>
              <a:t>phụ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thuộc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Insulin,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đặc </a:t>
            </a:r>
            <a:r>
              <a:rPr sz="1800" dirty="0">
                <a:latin typeface="Calibri"/>
                <a:cs typeface="Calibri"/>
              </a:rPr>
              <a:t>trưng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bởi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sự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đề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kháng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24198" y="4972304"/>
            <a:ext cx="1145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6450" algn="l"/>
              </a:tabLst>
            </a:pPr>
            <a:r>
              <a:rPr sz="1800" spc="-10" dirty="0">
                <a:latin typeface="Calibri"/>
                <a:cs typeface="Calibri"/>
              </a:rPr>
              <a:t>Insulin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của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27472" y="4972304"/>
            <a:ext cx="8362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2445" algn="l"/>
              </a:tabLst>
            </a:pPr>
            <a:r>
              <a:rPr sz="1800" spc="-25" dirty="0">
                <a:latin typeface="Calibri"/>
                <a:cs typeface="Calibri"/>
              </a:rPr>
              <a:t>thụ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thể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24198" y="5246624"/>
            <a:ext cx="21412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kèm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theo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sự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B0F0"/>
                </a:solidFill>
                <a:latin typeface="Calibri"/>
                <a:cs typeface="Calibri"/>
              </a:rPr>
              <a:t>giảm</a:t>
            </a:r>
            <a:r>
              <a:rPr sz="1800" b="1" spc="16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B0F0"/>
                </a:solidFill>
                <a:latin typeface="Calibri"/>
                <a:cs typeface="Calibri"/>
              </a:rPr>
              <a:t>bài </a:t>
            </a:r>
            <a:r>
              <a:rPr sz="1800" b="1" dirty="0">
                <a:solidFill>
                  <a:srgbClr val="00B0F0"/>
                </a:solidFill>
                <a:latin typeface="Calibri"/>
                <a:cs typeface="Calibri"/>
              </a:rPr>
              <a:t>tiết</a:t>
            </a:r>
            <a:r>
              <a:rPr sz="1800" b="1" spc="204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B0F0"/>
                </a:solidFill>
                <a:latin typeface="Calibri"/>
                <a:cs typeface="Calibri"/>
              </a:rPr>
              <a:t>Insulin</a:t>
            </a:r>
            <a:r>
              <a:rPr sz="1800" b="1" spc="229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B0F0"/>
                </a:solidFill>
                <a:latin typeface="Calibri"/>
                <a:cs typeface="Calibri"/>
              </a:rPr>
              <a:t>tương</a:t>
            </a:r>
            <a:r>
              <a:rPr sz="1800" b="1" spc="2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B0F0"/>
                </a:solidFill>
                <a:latin typeface="Calibri"/>
                <a:cs typeface="Calibri"/>
              </a:rPr>
              <a:t>đối </a:t>
            </a:r>
            <a:r>
              <a:rPr sz="1800" dirty="0">
                <a:latin typeface="Calibri"/>
                <a:cs typeface="Calibri"/>
              </a:rPr>
              <a:t>(chiếm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90-</a:t>
            </a:r>
            <a:r>
              <a:rPr sz="1800" dirty="0">
                <a:latin typeface="Calibri"/>
                <a:cs typeface="Calibri"/>
              </a:rPr>
              <a:t>95%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số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ca </a:t>
            </a:r>
            <a:r>
              <a:rPr sz="1800" spc="-10" dirty="0">
                <a:latin typeface="Calibri"/>
                <a:cs typeface="Calibri"/>
              </a:rPr>
              <a:t>ĐTĐ).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71665" y="4026535"/>
            <a:ext cx="21412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là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tình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trạng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rối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loạn </a:t>
            </a:r>
            <a:r>
              <a:rPr sz="1800" dirty="0">
                <a:latin typeface="Calibri"/>
                <a:cs typeface="Calibri"/>
              </a:rPr>
              <a:t>dung</a:t>
            </a:r>
            <a:r>
              <a:rPr sz="1800" spc="459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nạp</a:t>
            </a:r>
            <a:r>
              <a:rPr sz="1800" spc="475" dirty="0">
                <a:latin typeface="Calibri"/>
                <a:cs typeface="Calibri"/>
              </a:rPr>
              <a:t>   </a:t>
            </a:r>
            <a:r>
              <a:rPr sz="1800" spc="-20" dirty="0">
                <a:latin typeface="Calibri"/>
                <a:cs typeface="Calibri"/>
              </a:rPr>
              <a:t>đường </a:t>
            </a:r>
            <a:r>
              <a:rPr sz="1800" dirty="0">
                <a:latin typeface="Calibri"/>
                <a:cs typeface="Calibri"/>
              </a:rPr>
              <a:t>huyết,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thường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gặp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khi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thai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lần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đầu,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có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thể </a:t>
            </a:r>
            <a:r>
              <a:rPr sz="1800" dirty="0">
                <a:latin typeface="Calibri"/>
                <a:cs typeface="Calibri"/>
              </a:rPr>
              <a:t>được</a:t>
            </a:r>
            <a:r>
              <a:rPr sz="1800" spc="4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chẩn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đoán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993E1"/>
                </a:solidFill>
                <a:latin typeface="Calibri"/>
                <a:cs typeface="Calibri"/>
              </a:rPr>
              <a:t>vào </a:t>
            </a:r>
            <a:r>
              <a:rPr sz="1800" b="1" dirty="0">
                <a:solidFill>
                  <a:srgbClr val="2993E1"/>
                </a:solidFill>
                <a:latin typeface="Calibri"/>
                <a:cs typeface="Calibri"/>
              </a:rPr>
              <a:t>kì</a:t>
            </a:r>
            <a:r>
              <a:rPr sz="1800" b="1" spc="-5" dirty="0">
                <a:solidFill>
                  <a:srgbClr val="2993E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993E1"/>
                </a:solidFill>
                <a:latin typeface="Calibri"/>
                <a:cs typeface="Calibri"/>
              </a:rPr>
              <a:t>thứ</a:t>
            </a:r>
            <a:r>
              <a:rPr sz="1800" b="1" spc="-10" dirty="0">
                <a:solidFill>
                  <a:srgbClr val="2993E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993E1"/>
                </a:solidFill>
                <a:latin typeface="Calibri"/>
                <a:cs typeface="Calibri"/>
              </a:rPr>
              <a:t>2, 3</a:t>
            </a:r>
            <a:r>
              <a:rPr sz="1800" b="1" spc="5" dirty="0">
                <a:solidFill>
                  <a:srgbClr val="2993E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993E1"/>
                </a:solidFill>
                <a:latin typeface="Calibri"/>
                <a:cs typeface="Calibri"/>
              </a:rPr>
              <a:t>của</a:t>
            </a:r>
            <a:r>
              <a:rPr sz="1800" b="1" spc="-15" dirty="0">
                <a:solidFill>
                  <a:srgbClr val="2993E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993E1"/>
                </a:solidFill>
                <a:latin typeface="Calibri"/>
                <a:cs typeface="Calibri"/>
              </a:rPr>
              <a:t>thai</a:t>
            </a:r>
            <a:r>
              <a:rPr sz="1800" b="1" spc="-15" dirty="0">
                <a:solidFill>
                  <a:srgbClr val="2993E1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993E1"/>
                </a:solidFill>
                <a:latin typeface="Calibri"/>
                <a:cs typeface="Calibri"/>
              </a:rPr>
              <a:t>kì.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41650" y="1506093"/>
            <a:ext cx="6861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Theo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2017,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Đái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tháo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đường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được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thành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loại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4362</Words>
  <Application>Microsoft Office PowerPoint</Application>
  <PresentationFormat>Widescreen</PresentationFormat>
  <Paragraphs>626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MT</vt:lpstr>
      <vt:lpstr>Calibri</vt:lpstr>
      <vt:lpstr>Dancing Script</vt:lpstr>
      <vt:lpstr>Lucida Sans Unicode</vt:lpstr>
      <vt:lpstr>Microsoft Sans Serif</vt:lpstr>
      <vt:lpstr>SegoeuiPc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I. ĐẠI CƯƠNG VỀ BỆNH ĐÁI THÁO ĐƯỜNG</vt:lpstr>
      <vt:lpstr>I. ĐẠI CƯƠNG VỀ BỆNH ĐÁI THÁO ĐƯỜNG</vt:lpstr>
      <vt:lpstr>I. ĐẠI CƯƠNG VỀ BỆNH ĐÁI THÁO ĐƯỜNG</vt:lpstr>
      <vt:lpstr>II. ĐIỀU TRỊ ĐÁI THÁO ĐƯỜNG TYPE 2</vt:lpstr>
      <vt:lpstr>II. ĐIỀU TRỊ ĐÁI THÁO ĐƯỜNG TYPE 2</vt:lpstr>
      <vt:lpstr>II. ĐIỀU TRỊ ĐÁI THÁO ĐƯỜNG TYPE 2</vt:lpstr>
      <vt:lpstr>PowerPoint Presentation</vt:lpstr>
      <vt:lpstr>II. ĐIỀU TRỊ ĐÁI THÁO ĐƯỜNG TYPE 2</vt:lpstr>
      <vt:lpstr>1. Biguanide</vt:lpstr>
      <vt:lpstr>1. Biguanide( Metformin)</vt:lpstr>
      <vt:lpstr>PowerPoint Presentation</vt:lpstr>
      <vt:lpstr>1. Biguanide</vt:lpstr>
      <vt:lpstr>1. Biguanide</vt:lpstr>
      <vt:lpstr>2.Thiazolidinedione (TZDs)</vt:lpstr>
      <vt:lpstr>2.Thiazolidinedione (TZDs)</vt:lpstr>
      <vt:lpstr>2.Thiazolidinedione (TZDs)</vt:lpstr>
      <vt:lpstr>NHÓM THUỐC KÍCH THÍCH TIẾT INSULIN TỪ TẾ BÀO BETA ĐẢO TỤY</vt:lpstr>
      <vt:lpstr>1. Sulfonylurea (SUs) </vt:lpstr>
      <vt:lpstr>NHÓM THUỐC KÍCH THÍCH TIẾT INSULIN TỪ TẾ BÀO BETA ĐẢO TỤY</vt:lpstr>
      <vt:lpstr>NHÓM THUỐC KÍCH THÍCH TIẾT INSULIN TỪ TẾ BÀO BETA ĐẢO TỤY</vt:lpstr>
      <vt:lpstr>NHÓM THUỐC KÍCH THÍCH TIẾT INSULIN TỪ TẾ BÀO BETA ĐẢO TỤY</vt:lpstr>
      <vt:lpstr>NHÓM THUỐC KÍCH THÍCH TIẾT INSULIN TỪ TẾ BÀO BETA ĐẢO TỤY</vt:lpstr>
      <vt:lpstr>NHÓM THUỐC KÍCH THÍCH TIẾT INSULIN TỪ TẾ BÀO BETA ĐẢO TỤY</vt:lpstr>
      <vt:lpstr>3. GLP-1 RAs</vt:lpstr>
      <vt:lpstr>NHÓM THUỐC KÍCH THÍCH TIẾT INSULIN TỪ TẾ BÀO BETA ĐẢO TỤY</vt:lpstr>
      <vt:lpstr>NHÓM THUỐC KÍCH THÍCH TIẾT INSULIN TỪ TẾ BÀO BETA ĐẢO TỤY</vt:lpstr>
      <vt:lpstr>NHÓM THUỐC KÍCH THÍCH TIẾT INSULIN TỪ TẾ BÀO BETA ĐẢO TỤY</vt:lpstr>
      <vt:lpstr>1. SGLT-2i</vt:lpstr>
      <vt:lpstr>1. SGLT-2i</vt:lpstr>
      <vt:lpstr>1. SGLT-2i</vt:lpstr>
      <vt:lpstr>1. SGLT-2i</vt:lpstr>
      <vt:lpstr>INSULIN</vt:lpstr>
      <vt:lpstr>INSULIN</vt:lpstr>
      <vt:lpstr>INSULIN</vt:lpstr>
      <vt:lpstr>INSULIN</vt:lpstr>
      <vt:lpstr>INSULIN</vt:lpstr>
      <vt:lpstr>INSULIN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  <cp:lastModifiedBy>Administrator</cp:lastModifiedBy>
  <cp:revision>5</cp:revision>
  <dcterms:created xsi:type="dcterms:W3CDTF">2025-05-14T05:49:51Z</dcterms:created>
  <dcterms:modified xsi:type="dcterms:W3CDTF">2025-05-16T02:17:34Z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2025-05-14T00:00:00Z</vt:filetime>
  </property>
  <property fmtid="{D5CDD505-2E9C-101B-9397-08002B2CF9AE}" pid="3" name="LastSaved">
    <vt:filetime>2025-05-14T00:00:00Z</vt:filetime>
  </property>
  <property fmtid="{D5CDD505-2E9C-101B-9397-08002B2CF9AE}" pid="4" name="Producer">
    <vt:lpwstr>iOS Version 17.0.2 (Build 21A351) Quartz PDFContext</vt:lpwstr>
  </property>
</Properties>
</file>